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5"/>
  </p:notesMasterIdLst>
  <p:handoutMasterIdLst>
    <p:handoutMasterId r:id="rId56"/>
  </p:handoutMasterIdLst>
  <p:sldIdLst>
    <p:sldId id="394" r:id="rId3"/>
    <p:sldId id="395" r:id="rId4"/>
    <p:sldId id="469" r:id="rId5"/>
    <p:sldId id="424" r:id="rId6"/>
    <p:sldId id="425" r:id="rId7"/>
    <p:sldId id="426" r:id="rId8"/>
    <p:sldId id="427" r:id="rId9"/>
    <p:sldId id="472" r:id="rId10"/>
    <p:sldId id="473" r:id="rId11"/>
    <p:sldId id="471" r:id="rId12"/>
    <p:sldId id="474" r:id="rId13"/>
    <p:sldId id="470" r:id="rId14"/>
    <p:sldId id="475" r:id="rId15"/>
    <p:sldId id="476" r:id="rId16"/>
    <p:sldId id="477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78" r:id="rId25"/>
    <p:sldId id="467" r:id="rId26"/>
    <p:sldId id="436" r:id="rId27"/>
    <p:sldId id="437" r:id="rId28"/>
    <p:sldId id="459" r:id="rId29"/>
    <p:sldId id="458" r:id="rId30"/>
    <p:sldId id="438" r:id="rId31"/>
    <p:sldId id="439" r:id="rId32"/>
    <p:sldId id="431" r:id="rId33"/>
    <p:sldId id="440" r:id="rId34"/>
    <p:sldId id="441" r:id="rId35"/>
    <p:sldId id="442" r:id="rId36"/>
    <p:sldId id="443" r:id="rId37"/>
    <p:sldId id="444" r:id="rId38"/>
    <p:sldId id="445" r:id="rId39"/>
    <p:sldId id="446" r:id="rId40"/>
    <p:sldId id="447" r:id="rId41"/>
    <p:sldId id="448" r:id="rId42"/>
    <p:sldId id="449" r:id="rId43"/>
    <p:sldId id="450" r:id="rId44"/>
    <p:sldId id="451" r:id="rId45"/>
    <p:sldId id="452" r:id="rId46"/>
    <p:sldId id="453" r:id="rId47"/>
    <p:sldId id="454" r:id="rId48"/>
    <p:sldId id="455" r:id="rId49"/>
    <p:sldId id="456" r:id="rId50"/>
    <p:sldId id="457" r:id="rId51"/>
    <p:sldId id="468" r:id="rId52"/>
    <p:sldId id="423" r:id="rId53"/>
    <p:sldId id="393" r:id="rId5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533" autoAdjust="0"/>
  </p:normalViewPr>
  <p:slideViewPr>
    <p:cSldViewPr>
      <p:cViewPr>
        <p:scale>
          <a:sx n="70" d="100"/>
          <a:sy n="70" d="100"/>
        </p:scale>
        <p:origin x="456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17-Sep-15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17-Sep-15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C7D2F-4E5A-4C01-97B3-45D4569DC805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25295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1720E6-C241-4FB6-B2D4-3A76CF065588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598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2391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F82C7B-5ED7-4DD5-A6AD-ADBD039CEC3B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602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24073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F82C7B-5ED7-4DD5-A6AD-ADBD039CEC3B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602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60836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84080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44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17-Sep-15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58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17-Sep-15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kov.com/blog/2013/01/23/indirect-recursion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en.wikipedia.org/wiki/Eight_queens_puzzl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nakov.com/blog/2013/01/23/indirect-recurs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gi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9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5.png"/><Relationship Id="rId17" Type="http://schemas.openxmlformats.org/officeDocument/2006/relationships/hyperlink" Target="https://softuni.bg/trainings/1194/Algorithms-September-2015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7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44.png"/><Relationship Id="rId19" Type="http://schemas.openxmlformats.org/officeDocument/2006/relationships/image" Target="../media/image48.png"/><Relationship Id="rId4" Type="http://schemas.openxmlformats.org/officeDocument/2006/relationships/image" Target="../media/image4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838200"/>
            <a:ext cx="6467942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2001771"/>
            <a:ext cx="7547528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Recursive </a:t>
            </a:r>
            <a:r>
              <a:rPr lang="en-US" dirty="0" smtClean="0"/>
              <a:t>Algorithms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smtClean="0"/>
              <a:t>Backtracking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 smtClean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7176" y="3897601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491100" y="3931752"/>
            <a:ext cx="1494063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Recursion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6" name="Picture 15" descr="http://logos.cs.uic.edu/APCS/Notes/Java/Recursion/MirrorInAMirror.jpg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7694611" y="3886200"/>
            <a:ext cx="3724742" cy="2316025"/>
          </a:xfrm>
          <a:prstGeom prst="roundRect">
            <a:avLst>
              <a:gd name="adj" fmla="val 161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Infinite recursion </a:t>
            </a:r>
            <a:r>
              <a:rPr lang="en-US" dirty="0" smtClean="0"/>
              <a:t>== a method calls itself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infinitely</a:t>
            </a:r>
          </a:p>
          <a:p>
            <a:pPr lvl="1"/>
            <a:r>
              <a:rPr lang="en-US" dirty="0" smtClean="0"/>
              <a:t>Typically, infinite recursion == bug in the program</a:t>
            </a:r>
          </a:p>
          <a:p>
            <a:pPr lvl="1"/>
            <a:r>
              <a:rPr lang="en-US" dirty="0" smtClean="0"/>
              <a:t>The bottom of the recursion is missing or wrong</a:t>
            </a:r>
          </a:p>
          <a:p>
            <a:pPr lvl="1"/>
            <a:r>
              <a:rPr lang="en-US" dirty="0" smtClean="0"/>
              <a:t>In C# / Java / C++ causes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 overflow</a:t>
            </a:r>
            <a:r>
              <a:rPr lang="en-US" dirty="0" smtClean="0"/>
              <a:t>" error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Infinite Recursion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39" y="3962400"/>
            <a:ext cx="5017975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long Calulate(int n)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Calulate(n + 1);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12" y="3962400"/>
            <a:ext cx="4200525" cy="2415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39" y="5778212"/>
            <a:ext cx="7048500" cy="7715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012" y="2376979"/>
            <a:ext cx="2399764" cy="122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15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705790"/>
            <a:ext cx="10363200" cy="820600"/>
          </a:xfrm>
        </p:spPr>
        <p:txBody>
          <a:bodyPr/>
          <a:lstStyle/>
          <a:p>
            <a:r>
              <a:rPr lang="en-US" dirty="0" smtClean="0"/>
              <a:t>Infinite Recursion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66015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545" y="2286000"/>
            <a:ext cx="9473736" cy="19811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12" y="838200"/>
            <a:ext cx="4038600" cy="20537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21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95400"/>
            <a:ext cx="11804822" cy="542607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Direct recursion</a:t>
            </a:r>
          </a:p>
          <a:p>
            <a:pPr lvl="1"/>
            <a:r>
              <a:rPr lang="en-US" dirty="0" smtClean="0"/>
              <a:t>A method directly calls itself</a:t>
            </a:r>
          </a:p>
          <a:p>
            <a:pPr>
              <a:spcBef>
                <a:spcPts val="24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Indirect recursion</a:t>
            </a:r>
          </a:p>
          <a:p>
            <a:pPr lvl="1"/>
            <a:r>
              <a:rPr lang="en-US" dirty="0" smtClean="0"/>
              <a:t>Method A calls B, method B calls A</a:t>
            </a:r>
          </a:p>
          <a:p>
            <a:pPr lvl="1"/>
            <a:r>
              <a:rPr lang="en-US" dirty="0" smtClean="0"/>
              <a:t>Or even A </a:t>
            </a:r>
            <a:r>
              <a:rPr lang="en-US" dirty="0" smtClean="0">
                <a:sym typeface="Wingdings" panose="05000000000000000000" pitchFamily="2" charset="2"/>
              </a:rPr>
              <a:t> B  C  A</a:t>
            </a:r>
            <a:endParaRPr lang="en-US" dirty="0" smtClean="0"/>
          </a:p>
          <a:p>
            <a:pPr>
              <a:spcBef>
                <a:spcPts val="2400"/>
              </a:spcBef>
            </a:pPr>
            <a:r>
              <a:rPr lang="en-US" dirty="0" smtClean="0"/>
              <a:t>Funny example of infinite indirect recursion:</a:t>
            </a:r>
          </a:p>
          <a:p>
            <a:pPr lvl="1"/>
            <a:r>
              <a:rPr lang="en-US" dirty="0">
                <a:hlinkClick r:id="rId2"/>
              </a:rPr>
              <a:t>http://www.nakov.com/blog/2013/01/23/indirect-recursion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and Indirect Recursion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018212" y="1293724"/>
            <a:ext cx="2148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A()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313612" y="3282950"/>
            <a:ext cx="2148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A()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9461612" y="3282950"/>
            <a:ext cx="2148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B()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2" name="Straight Connector 11"/>
          <p:cNvCxnSpPr>
            <a:stCxn id="7" idx="3"/>
            <a:endCxn id="7" idx="0"/>
          </p:cNvCxnSpPr>
          <p:nvPr/>
        </p:nvCxnSpPr>
        <p:spPr>
          <a:xfrm flipH="1" flipV="1">
            <a:off x="7092212" y="1293724"/>
            <a:ext cx="1074000" cy="784830"/>
          </a:xfrm>
          <a:prstGeom prst="curvedConnector4">
            <a:avLst>
              <a:gd name="adj1" fmla="val -52586"/>
              <a:gd name="adj2" fmla="val 190808"/>
            </a:avLst>
          </a:prstGeom>
          <a:ln w="381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1"/>
          <p:cNvCxnSpPr>
            <a:stCxn id="8" idx="0"/>
            <a:endCxn id="10" idx="0"/>
          </p:cNvCxnSpPr>
          <p:nvPr/>
        </p:nvCxnSpPr>
        <p:spPr>
          <a:xfrm rot="5400000" flipH="1" flipV="1">
            <a:off x="9461612" y="2208950"/>
            <a:ext cx="12700" cy="2148000"/>
          </a:xfrm>
          <a:prstGeom prst="curvedConnector3">
            <a:avLst>
              <a:gd name="adj1" fmla="val 5717654"/>
            </a:avLst>
          </a:prstGeom>
          <a:ln w="381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1"/>
          <p:cNvCxnSpPr>
            <a:stCxn id="10" idx="2"/>
            <a:endCxn id="8" idx="2"/>
          </p:cNvCxnSpPr>
          <p:nvPr/>
        </p:nvCxnSpPr>
        <p:spPr>
          <a:xfrm rot="5400000">
            <a:off x="9461612" y="3778610"/>
            <a:ext cx="12700" cy="2148000"/>
          </a:xfrm>
          <a:prstGeom prst="curvedConnector3">
            <a:avLst>
              <a:gd name="adj1" fmla="val 5717646"/>
            </a:avLst>
          </a:prstGeom>
          <a:ln w="3810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4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Recursive methods have 3 parts: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Pre-actions</a:t>
            </a:r>
            <a:r>
              <a:rPr lang="en-US" dirty="0" smtClean="0"/>
              <a:t> (before calling the recursion)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Recursive calls </a:t>
            </a:r>
            <a:r>
              <a:rPr lang="en-US" dirty="0" smtClean="0"/>
              <a:t>(step-in)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Post-actions</a:t>
            </a:r>
            <a:r>
              <a:rPr lang="en-US" dirty="0" smtClean="0"/>
              <a:t> (after returning from recursion)</a:t>
            </a:r>
          </a:p>
          <a:p>
            <a:r>
              <a:rPr lang="en-US" dirty="0" smtClean="0"/>
              <a:t>Recursive computation can be based on:</a:t>
            </a:r>
          </a:p>
          <a:p>
            <a:pPr lvl="1"/>
            <a:r>
              <a:rPr lang="en-US" dirty="0" smtClean="0"/>
              <a:t>Pre-actions + recursive calls (forward way)</a:t>
            </a:r>
          </a:p>
          <a:p>
            <a:pPr lvl="1"/>
            <a:r>
              <a:rPr lang="en-US" dirty="0" smtClean="0"/>
              <a:t>Recursive </a:t>
            </a:r>
            <a:r>
              <a:rPr lang="en-US" dirty="0"/>
              <a:t>calls </a:t>
            </a:r>
            <a:r>
              <a:rPr lang="en-US" dirty="0" smtClean="0"/>
              <a:t>+ post-actions</a:t>
            </a:r>
            <a:r>
              <a:rPr lang="bg-BG" dirty="0" smtClean="0"/>
              <a:t> (</a:t>
            </a:r>
            <a:r>
              <a:rPr lang="en-US" dirty="0" smtClean="0"/>
              <a:t>backward way)</a:t>
            </a:r>
          </a:p>
          <a:p>
            <a:pPr lvl="1"/>
            <a:r>
              <a:rPr lang="en-US" dirty="0"/>
              <a:t>Pre-actions </a:t>
            </a:r>
            <a:r>
              <a:rPr lang="en-US" dirty="0" smtClean="0"/>
              <a:t>+ recursive calls + </a:t>
            </a:r>
            <a:r>
              <a:rPr lang="en-US" dirty="0"/>
              <a:t>post-actions</a:t>
            </a:r>
            <a:r>
              <a:rPr lang="bg-BG" dirty="0"/>
              <a:t> </a:t>
            </a:r>
            <a:r>
              <a:rPr lang="bg-BG" dirty="0" smtClean="0"/>
              <a:t>(</a:t>
            </a:r>
            <a:r>
              <a:rPr lang="en-US" dirty="0" smtClean="0"/>
              <a:t>combined </a:t>
            </a:r>
            <a:r>
              <a:rPr lang="en-US" dirty="0"/>
              <a:t>way)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Pre-Actions and Post-Actions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5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Pre-Actions </a:t>
            </a:r>
            <a:r>
              <a:rPr lang="en-US" dirty="0"/>
              <a:t>and </a:t>
            </a:r>
            <a:r>
              <a:rPr lang="en-US" dirty="0" smtClean="0"/>
              <a:t>Post-Actions </a:t>
            </a:r>
            <a:r>
              <a:rPr lang="en-US" smtClean="0"/>
              <a:t>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3" y="1214021"/>
            <a:ext cx="105156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PrintFigure(int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 ==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Bottom of the recursion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return;</a:t>
            </a:r>
          </a:p>
          <a:p>
            <a:pPr>
              <a:buClr>
                <a:srgbClr val="F2B254"/>
              </a:buClr>
              <a:buSzPct val="100000"/>
            </a:pPr>
            <a:endParaRPr lang="en-US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Pre-action</a:t>
            </a:r>
            <a:r>
              <a:rPr lang="bg-BG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 n asterisks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Console.WriteLine(new string('*', n));</a:t>
            </a:r>
          </a:p>
          <a:p>
            <a:pPr>
              <a:buClr>
                <a:srgbClr val="F2B254"/>
              </a:buClr>
              <a:buSzPct val="100000"/>
            </a:pPr>
            <a:endParaRPr lang="en-US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Recursive </a:t>
            </a:r>
            <a:r>
              <a:rPr lang="en-US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call: print figure of size n-1</a:t>
            </a:r>
            <a:endParaRPr lang="en-US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PrintFigure(n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- 1);</a:t>
            </a:r>
          </a:p>
          <a:p>
            <a:pPr>
              <a:buClr>
                <a:srgbClr val="F2B254"/>
              </a:buClr>
              <a:buSzPct val="100000"/>
            </a:pPr>
            <a:endParaRPr lang="en-US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Post-action: print n hashtags</a:t>
            </a:r>
            <a:endParaRPr lang="en-US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Console.WriteLine(new string('#', n));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16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7211" y="2508002"/>
            <a:ext cx="5562601" cy="1568497"/>
          </a:xfrm>
        </p:spPr>
        <p:txBody>
          <a:bodyPr/>
          <a:lstStyle/>
          <a:p>
            <a:r>
              <a:rPr lang="en-US" dirty="0" smtClean="0"/>
              <a:t>Pre-Actions</a:t>
            </a:r>
            <a:br>
              <a:rPr lang="en-US" dirty="0" smtClean="0"/>
            </a:br>
            <a:r>
              <a:rPr lang="en-US" dirty="0" smtClean="0"/>
              <a:t>and Post-Actions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7211" y="4310166"/>
            <a:ext cx="5562601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690757"/>
            <a:ext cx="3695700" cy="566113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082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969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500" dirty="0" smtClean="0"/>
              <a:t>How to generate all 8-bit </a:t>
            </a:r>
            <a:r>
              <a:rPr lang="en-US" sz="3500" dirty="0" smtClean="0"/>
              <a:t>vectors </a:t>
            </a:r>
            <a:r>
              <a:rPr lang="en-US" sz="3500" dirty="0" smtClean="0"/>
              <a:t>recursively?</a:t>
            </a:r>
          </a:p>
          <a:p>
            <a:pPr lvl="2"/>
            <a:r>
              <a:rPr lang="en-US" sz="3200" b="1" dirty="0" smtClean="0"/>
              <a:t>0 0 0 0 0 0 0 0</a:t>
            </a:r>
            <a:endParaRPr lang="en-US" sz="3200" b="1" dirty="0" smtClean="0"/>
          </a:p>
          <a:p>
            <a:pPr lvl="2"/>
            <a:r>
              <a:rPr lang="en-US" sz="3200" b="1" dirty="0" smtClean="0"/>
              <a:t>0 0 0 0 0 0 0 1</a:t>
            </a:r>
            <a:endParaRPr lang="en-US" sz="3200" b="1" dirty="0" smtClean="0"/>
          </a:p>
          <a:p>
            <a:pPr lvl="2"/>
            <a:r>
              <a:rPr lang="en-US" sz="3200" b="1" dirty="0" smtClean="0"/>
              <a:t>...</a:t>
            </a:r>
          </a:p>
          <a:p>
            <a:pPr lvl="2"/>
            <a:r>
              <a:rPr lang="en-US" sz="3200" b="1" dirty="0" smtClean="0"/>
              <a:t>0 1 1 1 1 1 1 1</a:t>
            </a:r>
            <a:endParaRPr lang="en-US" sz="3200" b="1" dirty="0" smtClean="0"/>
          </a:p>
          <a:p>
            <a:pPr lvl="2"/>
            <a:r>
              <a:rPr lang="en-US" sz="3200" b="1" dirty="0" smtClean="0"/>
              <a:t>1 0 0 0 0 0 0 0</a:t>
            </a:r>
            <a:endParaRPr lang="en-US" sz="3200" b="1" dirty="0" smtClean="0"/>
          </a:p>
          <a:p>
            <a:pPr lvl="2"/>
            <a:r>
              <a:rPr lang="en-US" sz="3200" b="1" dirty="0" smtClean="0"/>
              <a:t>...</a:t>
            </a:r>
          </a:p>
          <a:p>
            <a:pPr lvl="2"/>
            <a:r>
              <a:rPr lang="en-US" sz="3200" b="1" dirty="0" smtClean="0"/>
              <a:t>1 1 1 1 1 1 1 0</a:t>
            </a:r>
            <a:endParaRPr lang="en-US" sz="3200" b="1" dirty="0" smtClean="0"/>
          </a:p>
          <a:p>
            <a:pPr lvl="2"/>
            <a:r>
              <a:rPr lang="en-US" sz="3200" b="1" dirty="0" smtClean="0"/>
              <a:t>1 1 1 1 1 1 1 1</a:t>
            </a:r>
            <a:endParaRPr lang="en-US" sz="3200" b="1" dirty="0" smtClean="0"/>
          </a:p>
          <a:p>
            <a:r>
              <a:rPr lang="en-US" sz="3500" dirty="0" smtClean="0"/>
              <a:t>How to generate all n-bit vectors?</a:t>
            </a:r>
            <a:endParaRPr lang="bg-BG" sz="3500" dirty="0"/>
          </a:p>
        </p:txBody>
      </p:sp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Generating 0/1 Vectors</a:t>
            </a:r>
            <a:endParaRPr lang="bg-BG" dirty="0"/>
          </a:p>
        </p:txBody>
      </p:sp>
      <p:pic>
        <p:nvPicPr>
          <p:cNvPr id="16386" name="Picture 2" descr="http://www.dreamstime.com/binary-data-leak-thumb61503.jpg"/>
          <p:cNvPicPr>
            <a:picLocks noChangeAspect="1" noChangeArrowheads="1"/>
          </p:cNvPicPr>
          <p:nvPr/>
        </p:nvPicPr>
        <p:blipFill>
          <a:blip r:embed="rId3" cstate="screen">
            <a:lum bright="-10000"/>
          </a:blip>
          <a:srcRect/>
          <a:stretch>
            <a:fillRect/>
          </a:stretch>
        </p:blipFill>
        <p:spPr bwMode="auto">
          <a:xfrm>
            <a:off x="5484812" y="2209800"/>
            <a:ext cx="4636698" cy="3276600"/>
          </a:xfrm>
          <a:prstGeom prst="roundRect">
            <a:avLst>
              <a:gd name="adj" fmla="val 71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67007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Algorithm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Gen01(n)</a:t>
            </a:r>
            <a:r>
              <a:rPr lang="en-US" sz="3200" dirty="0" smtClean="0"/>
              <a:t>: put 0 and 1 at the last position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3200" dirty="0" smtClean="0"/>
              <a:t> and call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Gen01(n-1)</a:t>
            </a:r>
            <a:r>
              <a:rPr lang="en-US" sz="3200" dirty="0" smtClean="0"/>
              <a:t> for the rest: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Generating 0/1 Vectors (2)</a:t>
            </a:r>
            <a:endParaRPr lang="en-US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244862"/>
              </p:ext>
            </p:extLst>
          </p:nvPr>
        </p:nvGraphicFramePr>
        <p:xfrm>
          <a:off x="1012051" y="3437246"/>
          <a:ext cx="3192463" cy="438912"/>
        </p:xfrm>
        <a:graphic>
          <a:graphicData uri="http://schemas.openxmlformats.org/drawingml/2006/table">
            <a:tbl>
              <a:tblPr/>
              <a:tblGrid>
                <a:gridCol w="455613"/>
                <a:gridCol w="457200"/>
                <a:gridCol w="455613"/>
                <a:gridCol w="455612"/>
                <a:gridCol w="457200"/>
                <a:gridCol w="455613"/>
                <a:gridCol w="45561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AutoShape 25"/>
          <p:cNvSpPr>
            <a:spLocks/>
          </p:cNvSpPr>
          <p:nvPr/>
        </p:nvSpPr>
        <p:spPr bwMode="auto">
          <a:xfrm rot="16200000">
            <a:off x="2233739" y="2722495"/>
            <a:ext cx="287337" cy="2710617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93"/>
          <p:cNvSpPr>
            <a:spLocks noChangeShapeType="1"/>
          </p:cNvSpPr>
          <p:nvPr/>
        </p:nvSpPr>
        <p:spPr bwMode="auto">
          <a:xfrm>
            <a:off x="3969617" y="3059384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11508" y="2541896"/>
            <a:ext cx="3810000" cy="3733800"/>
            <a:chOff x="760412" y="2438400"/>
            <a:chExt cx="3810000" cy="3733800"/>
          </a:xfrm>
        </p:grpSpPr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810000" cy="3276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810000" cy="4572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69974" y="2438400"/>
              <a:ext cx="177163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Gen01(6):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803296" y="4218296"/>
            <a:ext cx="15953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Gen01(5)</a:t>
            </a:r>
          </a:p>
        </p:txBody>
      </p:sp>
      <p:graphicFrame>
        <p:nvGraphicFramePr>
          <p:cNvPr id="2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118043"/>
              </p:ext>
            </p:extLst>
          </p:nvPr>
        </p:nvGraphicFramePr>
        <p:xfrm>
          <a:off x="1010446" y="4977158"/>
          <a:ext cx="3192463" cy="438912"/>
        </p:xfrm>
        <a:graphic>
          <a:graphicData uri="http://schemas.openxmlformats.org/drawingml/2006/table">
            <a:tbl>
              <a:tblPr/>
              <a:tblGrid>
                <a:gridCol w="455613"/>
                <a:gridCol w="457200"/>
                <a:gridCol w="455613"/>
                <a:gridCol w="455612"/>
                <a:gridCol w="457200"/>
                <a:gridCol w="455613"/>
                <a:gridCol w="45561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" name="AutoShape 25"/>
          <p:cNvSpPr>
            <a:spLocks/>
          </p:cNvSpPr>
          <p:nvPr/>
        </p:nvSpPr>
        <p:spPr bwMode="auto">
          <a:xfrm rot="16200000">
            <a:off x="2232936" y="4261604"/>
            <a:ext cx="287337" cy="2712222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Line 93"/>
          <p:cNvSpPr>
            <a:spLocks noChangeShapeType="1"/>
          </p:cNvSpPr>
          <p:nvPr/>
        </p:nvSpPr>
        <p:spPr bwMode="auto">
          <a:xfrm>
            <a:off x="3968012" y="4599296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01691" y="5742296"/>
            <a:ext cx="15953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Gen01(5)</a:t>
            </a:r>
          </a:p>
        </p:txBody>
      </p:sp>
      <p:graphicFrame>
        <p:nvGraphicFramePr>
          <p:cNvPr id="3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312315"/>
              </p:ext>
            </p:extLst>
          </p:nvPr>
        </p:nvGraphicFramePr>
        <p:xfrm>
          <a:off x="5279251" y="3437246"/>
          <a:ext cx="3192463" cy="438912"/>
        </p:xfrm>
        <a:graphic>
          <a:graphicData uri="http://schemas.openxmlformats.org/drawingml/2006/table">
            <a:tbl>
              <a:tblPr/>
              <a:tblGrid>
                <a:gridCol w="455613"/>
                <a:gridCol w="457200"/>
                <a:gridCol w="455613"/>
                <a:gridCol w="455612"/>
                <a:gridCol w="457200"/>
                <a:gridCol w="455613"/>
                <a:gridCol w="45561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6" name="AutoShape 25"/>
          <p:cNvSpPr>
            <a:spLocks/>
          </p:cNvSpPr>
          <p:nvPr/>
        </p:nvSpPr>
        <p:spPr bwMode="auto">
          <a:xfrm rot="16200000">
            <a:off x="6281550" y="2951932"/>
            <a:ext cx="287337" cy="225174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Line 93"/>
          <p:cNvSpPr>
            <a:spLocks noChangeShapeType="1"/>
          </p:cNvSpPr>
          <p:nvPr/>
        </p:nvSpPr>
        <p:spPr bwMode="auto">
          <a:xfrm>
            <a:off x="7778012" y="3059384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978708" y="2541896"/>
            <a:ext cx="3810000" cy="3733800"/>
            <a:chOff x="4875212" y="2438400"/>
            <a:chExt cx="3810000" cy="3733800"/>
          </a:xfrm>
        </p:grpSpPr>
        <p:sp>
          <p:nvSpPr>
            <p:cNvPr id="33" name="Rectangle 4"/>
            <p:cNvSpPr>
              <a:spLocks noChangeArrowheads="1"/>
            </p:cNvSpPr>
            <p:nvPr/>
          </p:nvSpPr>
          <p:spPr bwMode="auto">
            <a:xfrm>
              <a:off x="4875212" y="2895600"/>
              <a:ext cx="3810000" cy="3276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Rectangle 4"/>
            <p:cNvSpPr>
              <a:spLocks noChangeArrowheads="1"/>
            </p:cNvSpPr>
            <p:nvPr/>
          </p:nvSpPr>
          <p:spPr bwMode="auto">
            <a:xfrm>
              <a:off x="4875212" y="2438400"/>
              <a:ext cx="3810000" cy="4572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084774" y="2438400"/>
              <a:ext cx="177163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Gen01(5):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070496" y="4218296"/>
            <a:ext cx="15953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Gen01(4)</a:t>
            </a:r>
          </a:p>
        </p:txBody>
      </p:sp>
      <p:graphicFrame>
        <p:nvGraphicFramePr>
          <p:cNvPr id="4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29326"/>
              </p:ext>
            </p:extLst>
          </p:nvPr>
        </p:nvGraphicFramePr>
        <p:xfrm>
          <a:off x="5277646" y="4977158"/>
          <a:ext cx="3192463" cy="438912"/>
        </p:xfrm>
        <a:graphic>
          <a:graphicData uri="http://schemas.openxmlformats.org/drawingml/2006/table">
            <a:tbl>
              <a:tblPr/>
              <a:tblGrid>
                <a:gridCol w="455613"/>
                <a:gridCol w="457200"/>
                <a:gridCol w="455613"/>
                <a:gridCol w="455612"/>
                <a:gridCol w="457200"/>
                <a:gridCol w="455613"/>
                <a:gridCol w="45561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2" name="Line 93"/>
          <p:cNvSpPr>
            <a:spLocks noChangeShapeType="1"/>
          </p:cNvSpPr>
          <p:nvPr/>
        </p:nvSpPr>
        <p:spPr bwMode="auto">
          <a:xfrm>
            <a:off x="7778012" y="4599296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68891" y="5742296"/>
            <a:ext cx="15953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Gen01(4)</a:t>
            </a:r>
          </a:p>
        </p:txBody>
      </p:sp>
      <p:sp>
        <p:nvSpPr>
          <p:cNvPr id="44" name="AutoShape 25"/>
          <p:cNvSpPr>
            <a:spLocks/>
          </p:cNvSpPr>
          <p:nvPr/>
        </p:nvSpPr>
        <p:spPr bwMode="auto">
          <a:xfrm rot="16200000">
            <a:off x="6281549" y="4472755"/>
            <a:ext cx="287337" cy="2251745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857851" y="4120594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376398" y="2541896"/>
            <a:ext cx="2079310" cy="3733800"/>
            <a:chOff x="8968102" y="2438400"/>
            <a:chExt cx="2079310" cy="3733800"/>
          </a:xfrm>
        </p:grpSpPr>
        <p:sp>
          <p:nvSpPr>
            <p:cNvPr id="29" name="Rectangle 4"/>
            <p:cNvSpPr>
              <a:spLocks noChangeArrowheads="1"/>
            </p:cNvSpPr>
            <p:nvPr/>
          </p:nvSpPr>
          <p:spPr bwMode="auto">
            <a:xfrm>
              <a:off x="8968102" y="2895600"/>
              <a:ext cx="2079310" cy="3276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968102" y="2438400"/>
              <a:ext cx="2079310" cy="4572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015720" y="2446094"/>
              <a:ext cx="18838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Gen01</a:t>
              </a:r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(-1):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9507051" y="3147031"/>
            <a:ext cx="1540361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Print;</a:t>
            </a:r>
          </a:p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535156" y="4232050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6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Generating 0/1 Vectors (3)</a:t>
            </a:r>
            <a:endParaRPr lang="bg-BG" dirty="0"/>
          </a:p>
        </p:txBody>
      </p:sp>
      <p:sp>
        <p:nvSpPr>
          <p:cNvPr id="601091" name="Rectangle 3"/>
          <p:cNvSpPr>
            <a:spLocks noChangeArrowheads="1"/>
          </p:cNvSpPr>
          <p:nvPr/>
        </p:nvSpPr>
        <p:spPr bwMode="auto">
          <a:xfrm>
            <a:off x="608012" y="1657609"/>
            <a:ext cx="10972800" cy="45388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Gen01(int index, int[] vector)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(index &lt; 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Print(vector);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&lt;= 1;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vector[index] = i;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Gen01(index-1, vector);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4338" name="Picture 2" descr="http://mises.org/images4/binary.jpg"/>
          <p:cNvPicPr>
            <a:picLocks noChangeAspect="1" noChangeArrowheads="1"/>
          </p:cNvPicPr>
          <p:nvPr/>
        </p:nvPicPr>
        <p:blipFill>
          <a:blip r:embed="rId3" cstate="screen">
            <a:lum bright="10000" contrast="20000"/>
          </a:blip>
          <a:srcRect/>
          <a:stretch>
            <a:fillRect/>
          </a:stretch>
        </p:blipFill>
        <p:spPr bwMode="auto">
          <a:xfrm>
            <a:off x="8383106" y="1219200"/>
            <a:ext cx="2511906" cy="1683722"/>
          </a:xfrm>
          <a:prstGeom prst="roundRect">
            <a:avLst>
              <a:gd name="adj" fmla="val 1730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ctangle 1"/>
          <p:cNvSpPr/>
          <p:nvPr/>
        </p:nvSpPr>
        <p:spPr>
          <a:xfrm>
            <a:off x="6551612" y="3666557"/>
            <a:ext cx="50292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 =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vector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int[n];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Gen01(n-1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vector);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0710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925704"/>
            <a:ext cx="10363200" cy="820600"/>
          </a:xfrm>
        </p:spPr>
        <p:txBody>
          <a:bodyPr/>
          <a:lstStyle/>
          <a:p>
            <a:r>
              <a:rPr lang="en-US" smtClean="0"/>
              <a:t>Generating 0/1 Vectors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3073" name="Picture 1" descr="C:\Trash\binary-digits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</a:blip>
          <a:srcRect/>
          <a:stretch>
            <a:fillRect/>
          </a:stretch>
        </p:blipFill>
        <p:spPr bwMode="auto">
          <a:xfrm rot="21446788">
            <a:off x="2446194" y="1256025"/>
            <a:ext cx="7814008" cy="2918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31750"/>
          </a:effectLst>
          <a:scene3d>
            <a:camera prst="perspectiveContrastingRightFacing" fov="1200000">
              <a:rot lat="623785" lon="18963666" rev="21213211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1010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Recursion?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Recursive Factorial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Generating 0/1 Vectors and Combinations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Backtracking</a:t>
            </a:r>
          </a:p>
          <a:p>
            <a:pPr lvl="1"/>
            <a:r>
              <a:rPr lang="en-US" dirty="0" smtClean="0"/>
              <a:t>The 8 Queens Problem</a:t>
            </a:r>
          </a:p>
          <a:p>
            <a:pPr lvl="1"/>
            <a:r>
              <a:rPr lang="en-US" dirty="0" smtClean="0"/>
              <a:t>Finding All Paths in a Labyrinth Recursively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Recursion or Iteration?</a:t>
            </a:r>
          </a:p>
          <a:p>
            <a:pPr lvl="1"/>
            <a:r>
              <a:rPr lang="en-US" dirty="0" smtClean="0"/>
              <a:t>Harmful Recursion and Optimizing Bad Recursion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of Contents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657" y="1981200"/>
            <a:ext cx="2866155" cy="369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818200"/>
            <a:ext cx="7924800" cy="820600"/>
          </a:xfrm>
        </p:spPr>
        <p:txBody>
          <a:bodyPr/>
          <a:lstStyle/>
          <a:p>
            <a:r>
              <a:rPr lang="en-US" dirty="0" smtClean="0"/>
              <a:t>Generating Combinations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724638"/>
            <a:ext cx="7924800" cy="719034"/>
          </a:xfrm>
        </p:spPr>
        <p:txBody>
          <a:bodyPr/>
          <a:lstStyle/>
          <a:p>
            <a:r>
              <a:rPr lang="en-US" dirty="0" smtClean="0"/>
              <a:t>Simple Recursive Algorithm</a:t>
            </a:r>
            <a:endParaRPr lang="en-US" dirty="0"/>
          </a:p>
        </p:txBody>
      </p:sp>
      <p:pic>
        <p:nvPicPr>
          <p:cNvPr id="2050" name="Picture 2" descr="http://www2.hiren.info/desktopwallpapers/3d/10-dices.jp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50305" y="821166"/>
            <a:ext cx="5088214" cy="4131834"/>
          </a:xfrm>
          <a:prstGeom prst="roundRect">
            <a:avLst>
              <a:gd name="adj" fmla="val 4486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40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Combinations</a:t>
            </a:r>
            <a:r>
              <a:rPr lang="en-US" dirty="0" smtClean="0"/>
              <a:t> </a:t>
            </a:r>
            <a:r>
              <a:rPr lang="en-US" dirty="0" smtClean="0"/>
              <a:t>in math represent all the </a:t>
            </a:r>
            <a:r>
              <a:rPr lang="en-US" dirty="0" smtClean="0"/>
              <a:t>ways to </a:t>
            </a:r>
            <a:r>
              <a:rPr lang="en-US" dirty="0" smtClean="0"/>
              <a:t>extract a </a:t>
            </a:r>
            <a:r>
              <a:rPr lang="en-US" dirty="0" smtClean="0"/>
              <a:t>subset </a:t>
            </a:r>
            <a:r>
              <a:rPr lang="en-US" dirty="0" smtClean="0"/>
              <a:t>from a </a:t>
            </a:r>
            <a:r>
              <a:rPr lang="en-US" dirty="0" smtClean="0"/>
              <a:t>larger set of elements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Select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dirty="0" smtClean="0"/>
              <a:t> members from a set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elements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Example: </a:t>
            </a:r>
            <a:r>
              <a:rPr lang="en-US" dirty="0" smtClean="0"/>
              <a:t>we can select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 </a:t>
            </a:r>
            <a:r>
              <a:rPr lang="en-US" dirty="0" smtClean="0"/>
              <a:t>different elements from the </a:t>
            </a:r>
            <a:r>
              <a:rPr lang="en-US" dirty="0" smtClean="0"/>
              <a:t>set</a:t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4, 5, 6, 7, 8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} </a:t>
            </a:r>
            <a:r>
              <a:rPr lang="en-US" dirty="0"/>
              <a:t>in 10 </a:t>
            </a:r>
            <a:r>
              <a:rPr lang="en-US" dirty="0" smtClean="0"/>
              <a:t>different ways:</a:t>
            </a:r>
            <a:endParaRPr lang="en-US" dirty="0" smtClean="0"/>
          </a:p>
          <a:p>
            <a:pPr marL="0" indent="0" algn="ctr">
              <a:lnSpc>
                <a:spcPct val="110000"/>
              </a:lnSpc>
              <a:spcBef>
                <a:spcPts val="1200"/>
              </a:spcBef>
              <a:buNone/>
            </a:pPr>
            <a:r>
              <a:rPr lang="en-US" sz="3200" dirty="0" smtClean="0"/>
              <a:t>(4, 5, 6</a:t>
            </a:r>
            <a:r>
              <a:rPr lang="en-US" sz="3200" dirty="0" smtClean="0"/>
              <a:t>)     (</a:t>
            </a:r>
            <a:r>
              <a:rPr lang="en-US" sz="3200" dirty="0" smtClean="0"/>
              <a:t>4, 5, 7</a:t>
            </a:r>
            <a:r>
              <a:rPr lang="en-US" sz="3200" dirty="0" smtClean="0"/>
              <a:t>)     (</a:t>
            </a:r>
            <a:r>
              <a:rPr lang="en-US" sz="3200" dirty="0" smtClean="0"/>
              <a:t>4, 5, 8</a:t>
            </a:r>
            <a:r>
              <a:rPr lang="en-US" sz="3200" dirty="0" smtClean="0"/>
              <a:t>)     (</a:t>
            </a:r>
            <a:r>
              <a:rPr lang="en-US" sz="3200" dirty="0" smtClean="0"/>
              <a:t>4, 6, 7</a:t>
            </a:r>
            <a:r>
              <a:rPr lang="en-US" sz="3200" dirty="0" smtClean="0"/>
              <a:t>)     (</a:t>
            </a:r>
            <a:r>
              <a:rPr lang="en-US" sz="3200" dirty="0" smtClean="0"/>
              <a:t>4, 6, 8)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3200" dirty="0" smtClean="0"/>
              <a:t>(4, 7, 8</a:t>
            </a:r>
            <a:r>
              <a:rPr lang="en-US" sz="3200" dirty="0" smtClean="0"/>
              <a:t>)     (</a:t>
            </a:r>
            <a:r>
              <a:rPr lang="en-US" sz="3200" dirty="0" smtClean="0"/>
              <a:t>5, 6, 7</a:t>
            </a:r>
            <a:r>
              <a:rPr lang="en-US" sz="3200" dirty="0" smtClean="0"/>
              <a:t>)     (</a:t>
            </a:r>
            <a:r>
              <a:rPr lang="en-US" sz="3200" dirty="0" smtClean="0"/>
              <a:t>5, 6, 8</a:t>
            </a:r>
            <a:r>
              <a:rPr lang="en-US" sz="3200" dirty="0" smtClean="0"/>
              <a:t>)     (</a:t>
            </a:r>
            <a:r>
              <a:rPr lang="en-US" sz="3200" dirty="0" smtClean="0"/>
              <a:t>5, 7, 8</a:t>
            </a:r>
            <a:r>
              <a:rPr lang="en-US" sz="3200" dirty="0" smtClean="0"/>
              <a:t>)     (</a:t>
            </a:r>
            <a:r>
              <a:rPr lang="en-US" sz="3200" dirty="0" smtClean="0"/>
              <a:t>6, 7, 8)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Combinations with and without </a:t>
            </a:r>
            <a:r>
              <a:rPr lang="en-US" dirty="0" smtClean="0"/>
              <a:t>repetitions </a:t>
            </a:r>
            <a:r>
              <a:rPr lang="en-US" dirty="0" smtClean="0"/>
              <a:t>can be easily generated with </a:t>
            </a:r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Generating Combinations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3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Algorithm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GenCombs(k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 smtClean="0"/>
              <a:t>: put the numbers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3200" dirty="0"/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200" dirty="0" smtClean="0"/>
              <a:t> at position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3200" dirty="0" smtClean="0"/>
              <a:t> and call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GenCombs(k+1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 smtClean="0"/>
              <a:t> recursively for the rest of the elements: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Combinations (2)</a:t>
            </a:r>
            <a:endParaRPr lang="en-US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528815"/>
              </p:ext>
            </p:extLst>
          </p:nvPr>
        </p:nvGraphicFramePr>
        <p:xfrm>
          <a:off x="911408" y="3607346"/>
          <a:ext cx="3192463" cy="438912"/>
        </p:xfrm>
        <a:graphic>
          <a:graphicData uri="http://schemas.openxmlformats.org/drawingml/2006/table">
            <a:tbl>
              <a:tblPr/>
              <a:tblGrid>
                <a:gridCol w="455613"/>
                <a:gridCol w="457200"/>
                <a:gridCol w="455613"/>
                <a:gridCol w="455612"/>
                <a:gridCol w="457200"/>
                <a:gridCol w="455613"/>
                <a:gridCol w="45561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AutoShape 25"/>
          <p:cNvSpPr>
            <a:spLocks/>
          </p:cNvSpPr>
          <p:nvPr/>
        </p:nvSpPr>
        <p:spPr bwMode="auto">
          <a:xfrm rot="16200000">
            <a:off x="2581464" y="2892595"/>
            <a:ext cx="287337" cy="2710617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93"/>
          <p:cNvSpPr>
            <a:spLocks noChangeShapeType="1"/>
          </p:cNvSpPr>
          <p:nvPr/>
        </p:nvSpPr>
        <p:spPr bwMode="auto">
          <a:xfrm>
            <a:off x="1132390" y="3196146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0865" y="2619884"/>
            <a:ext cx="3810000" cy="2406844"/>
            <a:chOff x="610865" y="2493479"/>
            <a:chExt cx="3810000" cy="2406844"/>
          </a:xfrm>
        </p:grpSpPr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610865" y="2950680"/>
              <a:ext cx="3810000" cy="194964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610865" y="2493479"/>
              <a:ext cx="3810000" cy="4572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20426" y="2493479"/>
              <a:ext cx="230063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GenCombs(0):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677666" y="4388396"/>
            <a:ext cx="21242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GenCombs(1)</a:t>
            </a:r>
          </a:p>
        </p:txBody>
      </p:sp>
      <p:sp>
        <p:nvSpPr>
          <p:cNvPr id="29" name="AutoShape 7"/>
          <p:cNvSpPr>
            <a:spLocks noChangeArrowheads="1"/>
          </p:cNvSpPr>
          <p:nvPr/>
        </p:nvSpPr>
        <p:spPr bwMode="auto">
          <a:xfrm>
            <a:off x="310742" y="5283072"/>
            <a:ext cx="3954870" cy="965328"/>
          </a:xfrm>
          <a:prstGeom prst="wedgeRoundRectCallout">
            <a:avLst>
              <a:gd name="adj1" fmla="val -29079"/>
              <a:gd name="adj2" fmla="val -1679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Put all numbers in range [1..n] at position k</a:t>
            </a:r>
          </a:p>
        </p:txBody>
      </p:sp>
      <p:graphicFrame>
        <p:nvGraphicFramePr>
          <p:cNvPr id="4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64448"/>
              </p:ext>
            </p:extLst>
          </p:nvPr>
        </p:nvGraphicFramePr>
        <p:xfrm>
          <a:off x="5251955" y="3610315"/>
          <a:ext cx="3192463" cy="438912"/>
        </p:xfrm>
        <a:graphic>
          <a:graphicData uri="http://schemas.openxmlformats.org/drawingml/2006/table">
            <a:tbl>
              <a:tblPr/>
              <a:tblGrid>
                <a:gridCol w="455613"/>
                <a:gridCol w="457200"/>
                <a:gridCol w="455613"/>
                <a:gridCol w="455612"/>
                <a:gridCol w="457200"/>
                <a:gridCol w="455613"/>
                <a:gridCol w="45561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8" name="AutoShape 25"/>
          <p:cNvSpPr>
            <a:spLocks/>
          </p:cNvSpPr>
          <p:nvPr/>
        </p:nvSpPr>
        <p:spPr bwMode="auto">
          <a:xfrm rot="16200000">
            <a:off x="7152132" y="3125684"/>
            <a:ext cx="287337" cy="2250375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Line 93"/>
          <p:cNvSpPr>
            <a:spLocks noChangeShapeType="1"/>
          </p:cNvSpPr>
          <p:nvPr/>
        </p:nvSpPr>
        <p:spPr bwMode="auto">
          <a:xfrm>
            <a:off x="5925187" y="3199115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951412" y="2622853"/>
            <a:ext cx="3810000" cy="2406844"/>
            <a:chOff x="4951412" y="2496448"/>
            <a:chExt cx="3810000" cy="2406844"/>
          </a:xfrm>
        </p:grpSpPr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4951412" y="2953649"/>
              <a:ext cx="3810000" cy="194964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Rectangle 4"/>
            <p:cNvSpPr>
              <a:spLocks noChangeArrowheads="1"/>
            </p:cNvSpPr>
            <p:nvPr/>
          </p:nvSpPr>
          <p:spPr bwMode="auto">
            <a:xfrm>
              <a:off x="4951412" y="2496448"/>
              <a:ext cx="3810000" cy="4572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160973" y="2496448"/>
              <a:ext cx="230063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GenCombs(1):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6244239" y="4391365"/>
            <a:ext cx="21242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GenCombs(2)</a:t>
            </a:r>
          </a:p>
        </p:txBody>
      </p:sp>
      <p:sp>
        <p:nvSpPr>
          <p:cNvPr id="53" name="AutoShape 7"/>
          <p:cNvSpPr>
            <a:spLocks noChangeArrowheads="1"/>
          </p:cNvSpPr>
          <p:nvPr/>
        </p:nvSpPr>
        <p:spPr bwMode="auto">
          <a:xfrm>
            <a:off x="4722812" y="5294947"/>
            <a:ext cx="3954871" cy="953453"/>
          </a:xfrm>
          <a:prstGeom prst="wedgeRoundRectCallout">
            <a:avLst>
              <a:gd name="adj1" fmla="val -18828"/>
              <a:gd name="adj2" fmla="val -1651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Put all numbers in range [1..n] at position k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9294812" y="2613058"/>
            <a:ext cx="2271304" cy="2413669"/>
            <a:chOff x="8968102" y="2438398"/>
            <a:chExt cx="2271304" cy="3673504"/>
          </a:xfrm>
        </p:grpSpPr>
        <p:sp>
          <p:nvSpPr>
            <p:cNvPr id="23" name="Rectangle 4"/>
            <p:cNvSpPr>
              <a:spLocks noChangeArrowheads="1"/>
            </p:cNvSpPr>
            <p:nvPr/>
          </p:nvSpPr>
          <p:spPr bwMode="auto">
            <a:xfrm>
              <a:off x="8968102" y="3144623"/>
              <a:ext cx="2271304" cy="296727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Rectangle 4"/>
            <p:cNvSpPr>
              <a:spLocks noChangeArrowheads="1"/>
            </p:cNvSpPr>
            <p:nvPr/>
          </p:nvSpPr>
          <p:spPr bwMode="auto">
            <a:xfrm>
              <a:off x="8968102" y="2438398"/>
              <a:ext cx="2271304" cy="70622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15720" y="2446095"/>
              <a:ext cx="2223686" cy="7026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GenCombs(n):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789611" y="3512003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53268" y="3623459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444717" y="3151178"/>
            <a:ext cx="1204176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Print;</a:t>
            </a:r>
          </a:p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9294812" y="5294946"/>
            <a:ext cx="2181601" cy="953453"/>
          </a:xfrm>
          <a:prstGeom prst="wedgeRoundRectCallout">
            <a:avLst>
              <a:gd name="adj1" fmla="val -27327"/>
              <a:gd name="adj2" fmla="val -1809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Bottom of recursion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8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53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Combinations </a:t>
            </a:r>
            <a:r>
              <a:rPr lang="en-US" dirty="0" smtClean="0"/>
              <a:t>(3)</a:t>
            </a:r>
            <a:endParaRPr lang="bg-BG" dirty="0"/>
          </a:p>
        </p:txBody>
      </p:sp>
      <p:sp>
        <p:nvSpPr>
          <p:cNvPr id="601091" name="Rectangle 3"/>
          <p:cNvSpPr>
            <a:spLocks noChangeArrowheads="1"/>
          </p:cNvSpPr>
          <p:nvPr/>
        </p:nvSpPr>
        <p:spPr bwMode="auto">
          <a:xfrm>
            <a:off x="760412" y="1208648"/>
            <a:ext cx="10668000" cy="51159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GenCombs(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arr, int index, int startNum, int endNum)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(index &gt;=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arr.Length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Combination found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 print it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("(" + String.Join(", ", arr) + ")");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startNum; i &lt;= endNum; i++)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arr[index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i;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GenCombs(arr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index + 1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i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+ 1, endNum);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04012" y="4311035"/>
            <a:ext cx="4724400" cy="20135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int[] arr =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int[8];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GenCombs(arr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4, 8);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51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Generating Combinations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3074" name="Picture 2" descr="http://m.rgbimg.com/cache1nASDd/users/l/lu/lusi/600/mgyRanU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79812" y="950733"/>
            <a:ext cx="4876800" cy="3661134"/>
          </a:xfrm>
          <a:prstGeom prst="roundRect">
            <a:avLst>
              <a:gd name="adj" fmla="val 1098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46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419600"/>
            <a:ext cx="10363200" cy="820600"/>
          </a:xfrm>
        </p:spPr>
        <p:txBody>
          <a:bodyPr/>
          <a:lstStyle/>
          <a:p>
            <a:r>
              <a:rPr lang="en-US" smtClean="0"/>
              <a:t>Backtracking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221568"/>
            <a:ext cx="10363200" cy="719034"/>
          </a:xfrm>
        </p:spPr>
        <p:txBody>
          <a:bodyPr/>
          <a:lstStyle/>
          <a:p>
            <a:r>
              <a:rPr lang="en-US" dirty="0" smtClean="0"/>
              <a:t>Solving Computational Problems</a:t>
            </a:r>
            <a:br>
              <a:rPr lang="en-US" dirty="0" smtClean="0"/>
            </a:br>
            <a:r>
              <a:rPr lang="en-US" dirty="0" smtClean="0"/>
              <a:t>by Generating All Candidates</a:t>
            </a:r>
            <a:endParaRPr lang="en-US" dirty="0"/>
          </a:p>
        </p:txBody>
      </p:sp>
      <p:pic>
        <p:nvPicPr>
          <p:cNvPr id="4098" name="Picture 2" descr="http://4c.ucc.ie/web/outreach/backtrack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8500" y="847726"/>
            <a:ext cx="3171825" cy="3343275"/>
          </a:xfrm>
          <a:prstGeom prst="roundRect">
            <a:avLst>
              <a:gd name="adj" fmla="val 131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14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backtracking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Backtracking is a class of algorithms for finding all solutions to some combinatorial computational problem</a:t>
            </a:r>
          </a:p>
          <a:p>
            <a:pPr lvl="1"/>
            <a:r>
              <a:rPr lang="en-US" dirty="0" smtClean="0"/>
              <a:t>E.g. find all paths from Sofia to Varna</a:t>
            </a:r>
          </a:p>
          <a:p>
            <a:r>
              <a:rPr lang="en-US" dirty="0" smtClean="0"/>
              <a:t>How does backtracking work?</a:t>
            </a:r>
          </a:p>
          <a:p>
            <a:pPr lvl="1"/>
            <a:r>
              <a:rPr lang="en-US" dirty="0" smtClean="0"/>
              <a:t>At each step tries </a:t>
            </a:r>
            <a:r>
              <a:rPr lang="en-US" dirty="0" smtClean="0"/>
              <a:t>all perspective </a:t>
            </a:r>
            <a:r>
              <a:rPr lang="en-US" dirty="0" smtClean="0"/>
              <a:t>possibilities recursively</a:t>
            </a:r>
            <a:endParaRPr lang="en-US" dirty="0" smtClean="0"/>
          </a:p>
          <a:p>
            <a:pPr lvl="1"/>
            <a:r>
              <a:rPr lang="en-US" dirty="0" smtClean="0"/>
              <a:t>Drop all non-perspective possibilities as early as possible</a:t>
            </a:r>
          </a:p>
          <a:p>
            <a:r>
              <a:rPr lang="en-US" dirty="0" smtClean="0"/>
              <a:t>Backtracking has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exponential running time</a:t>
            </a:r>
            <a:r>
              <a:rPr lang="en-US" dirty="0" smtClean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Backtracking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36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Backtracking </a:t>
            </a:r>
            <a:r>
              <a:rPr lang="en-US" dirty="0" smtClean="0"/>
              <a:t>Algorithm (Pseudocode)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0518" y="1219200"/>
            <a:ext cx="10511694" cy="51159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Backtracking(Node </a:t>
            </a:r>
            <a:r>
              <a:rPr lang="en-US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</a:t>
            </a:r>
            <a:r>
              <a:rPr lang="en-US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is solution)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PrintSolution(</a:t>
            </a:r>
            <a:r>
              <a:rPr lang="en-US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else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each child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</a:t>
            </a:r>
            <a:r>
              <a:rPr lang="en-US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if (</a:t>
            </a:r>
            <a:r>
              <a:rPr lang="en-US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is perspective candidate)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MarkPositionVisited(</a:t>
            </a:r>
            <a:r>
              <a:rPr lang="en-US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Backtracking(</a:t>
            </a:r>
            <a:r>
              <a:rPr lang="en-US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UnmarkPositionVisited(</a:t>
            </a:r>
            <a:r>
              <a:rPr lang="en-US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3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8408"/>
            <a:ext cx="10363200" cy="820600"/>
          </a:xfrm>
        </p:spPr>
        <p:txBody>
          <a:bodyPr/>
          <a:lstStyle/>
          <a:p>
            <a:r>
              <a:rPr lang="en-US" dirty="0" smtClean="0"/>
              <a:t>The "8 Queens" Puzzle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Backtracking in Practice</a:t>
            </a:r>
            <a:endParaRPr lang="en-US" dirty="0"/>
          </a:p>
        </p:txBody>
      </p:sp>
      <p:pic>
        <p:nvPicPr>
          <p:cNvPr id="1026" name="Picture 2" descr="http://www.aiai.ed.ac.uk/~gwickler/images/8-queens-conf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172" y="935318"/>
            <a:ext cx="3560482" cy="356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78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Write a program to find all possible placements </a:t>
            </a:r>
            <a:r>
              <a:rPr lang="en-US" dirty="0" smtClean="0"/>
              <a:t>of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8 </a:t>
            </a:r>
            <a:r>
              <a:rPr lang="en-US" dirty="0" smtClean="0"/>
              <a:t>queens on a chessboard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 that no two queens can attack each other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en.wikipedia.org/wiki/Eight_queens_puzzle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"8 Queens" Puzzle</a:t>
            </a:r>
            <a:endParaRPr lang="en-US" dirty="0"/>
          </a:p>
        </p:txBody>
      </p:sp>
      <p:pic>
        <p:nvPicPr>
          <p:cNvPr id="5128" name="Picture 8" descr="http://superprofundo.com/wp-content/uploads/2011/01/8queens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4012" y="1524000"/>
            <a:ext cx="4648200" cy="464820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42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5580200"/>
            <a:ext cx="10363200" cy="820600"/>
          </a:xfrm>
        </p:spPr>
        <p:txBody>
          <a:bodyPr/>
          <a:lstStyle/>
          <a:p>
            <a:r>
              <a:rPr lang="en-US" dirty="0" smtClean="0"/>
              <a:t>What is Recursion?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1214" y="1066800"/>
            <a:ext cx="5486398" cy="438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10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541799" cy="5570355"/>
          </a:xfrm>
        </p:spPr>
        <p:txBody>
          <a:bodyPr>
            <a:normAutofit lnSpcReduction="10000"/>
          </a:bodyPr>
          <a:lstStyle/>
          <a:p>
            <a:r>
              <a:rPr lang="en-US" sz="3000" dirty="0" smtClean="0"/>
              <a:t>Backtracking </a:t>
            </a:r>
            <a:r>
              <a:rPr lang="en-US" sz="3000" dirty="0" smtClean="0"/>
              <a:t>algorithm</a:t>
            </a:r>
          </a:p>
          <a:p>
            <a:pPr lvl="1"/>
            <a:r>
              <a:rPr lang="en-US" sz="2800" dirty="0" smtClean="0"/>
              <a:t>For </a:t>
            </a:r>
            <a:r>
              <a:rPr lang="en-US" sz="2800" dirty="0" smtClean="0"/>
              <a:t>finding all solutions to </a:t>
            </a:r>
            <a:r>
              <a:rPr lang="en-US" sz="2800" dirty="0" smtClean="0"/>
              <a:t>the</a:t>
            </a:r>
            <a:br>
              <a:rPr lang="en-US" sz="2800" dirty="0" smtClean="0"/>
            </a:br>
            <a:r>
              <a:rPr lang="en-US" sz="2800" dirty="0" smtClean="0"/>
              <a:t>"8 </a:t>
            </a:r>
            <a:r>
              <a:rPr lang="en-US" sz="2800" dirty="0" smtClean="0"/>
              <a:t>Queens Puzzle</a:t>
            </a:r>
            <a:r>
              <a:rPr lang="en-US" sz="2800" dirty="0" smtClean="0"/>
              <a:t>"</a:t>
            </a:r>
          </a:p>
          <a:p>
            <a:r>
              <a:rPr lang="en-US" sz="3000" dirty="0" smtClean="0"/>
              <a:t>At each step:</a:t>
            </a:r>
          </a:p>
          <a:p>
            <a:pPr lvl="1"/>
            <a:r>
              <a:rPr lang="en-US" sz="2800" dirty="0" smtClean="0"/>
              <a:t>Put a queen at free position</a:t>
            </a:r>
          </a:p>
          <a:p>
            <a:pPr lvl="1"/>
            <a:r>
              <a:rPr lang="en-US" sz="2800" dirty="0" smtClean="0"/>
              <a:t>Recursive call</a:t>
            </a:r>
          </a:p>
          <a:p>
            <a:pPr lvl="1"/>
            <a:r>
              <a:rPr lang="en-US" sz="2800" dirty="0" smtClean="0"/>
              <a:t>Remove the queen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"8 Queens" Puzzle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32212" y="1277064"/>
            <a:ext cx="78342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PutQueens(row)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 ==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PrintSolution();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(col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… 7)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(CanPlaceQueen(row, col))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MarkAllAttackedPositions(row,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PutQueens(row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UnmarkAllAttackedPositions(row,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2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00600"/>
            <a:ext cx="10363200" cy="8206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"8 Queens" </a:t>
            </a:r>
            <a:r>
              <a:rPr lang="en-US" dirty="0" smtClean="0"/>
              <a:t>Puzzle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In-Class Exercise </a:t>
            </a:r>
            <a:r>
              <a:rPr lang="en-US" dirty="0" smtClean="0"/>
              <a:t>(Lab)</a:t>
            </a:r>
            <a:endParaRPr lang="en-US" dirty="0"/>
          </a:p>
        </p:txBody>
      </p:sp>
      <p:pic>
        <p:nvPicPr>
          <p:cNvPr id="10" name="Picture 8" descr="http://superprofundo.com/wp-content/uploads/2011/01/8quee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214" y="1143000"/>
            <a:ext cx="3200398" cy="320039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04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We are given a labyrinth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Represented as matrix of cells of size M x N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Empty cells are passable, the others (*) are not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We start from the top left corner and can move in all 4 directions: left, right, up, down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We </a:t>
            </a:r>
            <a:r>
              <a:rPr lang="en-US" sz="3200" dirty="0" smtClean="0"/>
              <a:t>want to </a:t>
            </a:r>
            <a:r>
              <a:rPr lang="en-US" sz="3200" dirty="0" smtClean="0"/>
              <a:t>find all paths to the bottom right corner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Finding All Paths in a Labyrinth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589212" y="5257800"/>
            <a:ext cx="1447800" cy="914400"/>
          </a:xfrm>
          <a:prstGeom prst="wedgeRoundRectCallout">
            <a:avLst>
              <a:gd name="adj1" fmla="val 111261"/>
              <a:gd name="adj2" fmla="val -707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>
                <a:solidFill>
                  <a:srgbClr val="FFFFFF"/>
                </a:solidFill>
              </a:rPr>
              <a:t>Start position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999748" y="5334000"/>
            <a:ext cx="1447800" cy="953453"/>
          </a:xfrm>
          <a:prstGeom prst="wedgeRoundRectCallout">
            <a:avLst>
              <a:gd name="adj1" fmla="val -108751"/>
              <a:gd name="adj2" fmla="val 535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>
                <a:solidFill>
                  <a:srgbClr val="FFFFFF"/>
                </a:solidFill>
              </a:rPr>
              <a:t>End position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219649"/>
              </p:ext>
            </p:extLst>
          </p:nvPr>
        </p:nvGraphicFramePr>
        <p:xfrm>
          <a:off x="4860141" y="4848602"/>
          <a:ext cx="2468543" cy="1676400"/>
        </p:xfrm>
        <a:graphic>
          <a:graphicData uri="http://schemas.openxmlformats.org/drawingml/2006/table">
            <a:tbl>
              <a:tblPr/>
              <a:tblGrid>
                <a:gridCol w="352649"/>
                <a:gridCol w="352649"/>
                <a:gridCol w="352649"/>
                <a:gridCol w="352649"/>
                <a:gridCol w="352649"/>
                <a:gridCol w="352649"/>
                <a:gridCol w="352649"/>
              </a:tblGrid>
              <a:tr h="33528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ln>
                            <a:solidFill>
                              <a:schemeClr val="tx1">
                                <a:lumMod val="95000"/>
                              </a:schemeClr>
                            </a:solidFill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ln>
                            <a:solidFill>
                              <a:schemeClr val="tx1">
                                <a:lumMod val="95000"/>
                              </a:schemeClr>
                            </a:solidFill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ln>
                            <a:solidFill>
                              <a:schemeClr val="tx1">
                                <a:lumMod val="95000"/>
                              </a:schemeClr>
                            </a:solidFill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ln>
                            <a:solidFill>
                              <a:schemeClr val="tx1">
                                <a:lumMod val="95000"/>
                              </a:schemeClr>
                            </a:solidFill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ln>
                            <a:solidFill>
                              <a:schemeClr val="tx1">
                                <a:lumMod val="95000"/>
                              </a:schemeClr>
                            </a:solidFill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ln>
                            <a:solidFill>
                              <a:schemeClr val="tx1">
                                <a:lumMod val="95000"/>
                              </a:schemeClr>
                            </a:solidFill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ln>
                            <a:solidFill>
                              <a:schemeClr val="tx1">
                                <a:lumMod val="95000"/>
                              </a:schemeClr>
                            </a:solidFill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ln>
                            <a:solidFill>
                              <a:schemeClr val="tx1">
                                <a:lumMod val="95000"/>
                              </a:schemeClr>
                            </a:solidFill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ln>
                            <a:solidFill>
                              <a:schemeClr val="tx1">
                                <a:lumMod val="95000"/>
                              </a:schemeClr>
                            </a:solidFill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ln>
                            <a:solidFill>
                              <a:schemeClr val="tx1">
                                <a:lumMod val="95000"/>
                              </a:schemeClr>
                            </a:solidFill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ln>
                          <a:solidFill>
                            <a:schemeClr val="tx1">
                              <a:lumMod val="95000"/>
                            </a:schemeClr>
                          </a:solidFill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89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There are 3 different paths from the top left corner to the bottom right corner: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Finding All Paths in a Labyrinth (2)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026572"/>
              </p:ext>
            </p:extLst>
          </p:nvPr>
        </p:nvGraphicFramePr>
        <p:xfrm>
          <a:off x="1125358" y="2957018"/>
          <a:ext cx="2667000" cy="182880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36576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0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3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6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5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4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7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8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9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10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11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12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13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14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48296"/>
              </p:ext>
            </p:extLst>
          </p:nvPr>
        </p:nvGraphicFramePr>
        <p:xfrm>
          <a:off x="4782958" y="2971800"/>
          <a:ext cx="2667000" cy="182880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36576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0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8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9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10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3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7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11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4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5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6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12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13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14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8012" y="3628650"/>
            <a:ext cx="4411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76313" y="3648888"/>
            <a:ext cx="4427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2)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395250"/>
              </p:ext>
            </p:extLst>
          </p:nvPr>
        </p:nvGraphicFramePr>
        <p:xfrm>
          <a:off x="8493058" y="2957018"/>
          <a:ext cx="2667000" cy="182880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36576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0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3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4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5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6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7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8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*</a:t>
                      </a: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9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10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Times New Roman"/>
                        <a:cs typeface="Consolas" pitchFamily="49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956864" y="3647754"/>
            <a:ext cx="4427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3)</a:t>
            </a:r>
          </a:p>
        </p:txBody>
      </p:sp>
    </p:spTree>
    <p:extLst>
      <p:ext uri="{BB962C8B-B14F-4D97-AF65-F5344CB8AC3E}">
        <p14:creationId xmlns:p14="http://schemas.microsoft.com/office/powerpoint/2010/main" val="360502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Suppose we have an algorithm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FindExit(x,y)</a:t>
            </a:r>
            <a:r>
              <a:rPr lang="en-US" noProof="1" smtClean="0"/>
              <a:t> </a:t>
            </a:r>
            <a:r>
              <a:rPr lang="en-US" dirty="0" smtClean="0"/>
              <a:t>that finds and prints all paths to the exit (bottom right corner) starting from position </a:t>
            </a:r>
            <a:r>
              <a:rPr lang="en-US" noProof="1" smtClean="0"/>
              <a:t>(x,y)</a:t>
            </a:r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noProof="1" smtClean="0"/>
              <a:t>(x,y)</a:t>
            </a:r>
            <a:r>
              <a:rPr lang="en-US" dirty="0" smtClean="0"/>
              <a:t> is not passable, no paths are found</a:t>
            </a:r>
          </a:p>
          <a:p>
            <a:pPr lvl="1"/>
            <a:r>
              <a:rPr lang="en-US" dirty="0" smtClean="0"/>
              <a:t>If </a:t>
            </a:r>
            <a:r>
              <a:rPr lang="en-US" noProof="1" smtClean="0"/>
              <a:t>(x,y)</a:t>
            </a:r>
            <a:r>
              <a:rPr lang="en-US" dirty="0" smtClean="0"/>
              <a:t> is already visited, no paths are found</a:t>
            </a:r>
          </a:p>
          <a:p>
            <a:pPr lvl="1"/>
            <a:r>
              <a:rPr lang="en-US" dirty="0" smtClean="0"/>
              <a:t>Otherwise:</a:t>
            </a:r>
          </a:p>
          <a:p>
            <a:pPr lvl="2"/>
            <a:r>
              <a:rPr lang="en-US" dirty="0" smtClean="0"/>
              <a:t>Mark position </a:t>
            </a:r>
            <a:r>
              <a:rPr lang="en-US" noProof="1" smtClean="0"/>
              <a:t>(x,y)</a:t>
            </a:r>
            <a:r>
              <a:rPr lang="en-US" dirty="0" smtClean="0"/>
              <a:t> as visited (to avoid cycles)</a:t>
            </a:r>
          </a:p>
          <a:p>
            <a:pPr lvl="2"/>
            <a:r>
              <a:rPr lang="en-US" dirty="0" smtClean="0"/>
              <a:t>Find recursively all paths to the exit from all neighbor cells: </a:t>
            </a:r>
            <a:r>
              <a:rPr lang="en-US" noProof="1" smtClean="0"/>
              <a:t>(x-1,y)</a:t>
            </a:r>
            <a:r>
              <a:rPr lang="en-US" dirty="0" smtClean="0"/>
              <a:t> ,</a:t>
            </a:r>
            <a:r>
              <a:rPr lang="en-US" noProof="1" smtClean="0"/>
              <a:t> (x+1,y)</a:t>
            </a:r>
            <a:r>
              <a:rPr lang="en-US" dirty="0" smtClean="0"/>
              <a:t> ,</a:t>
            </a:r>
            <a:r>
              <a:rPr lang="en-US" noProof="1" smtClean="0"/>
              <a:t> (x,y+1)</a:t>
            </a:r>
            <a:r>
              <a:rPr lang="en-US" dirty="0" smtClean="0"/>
              <a:t> ,</a:t>
            </a:r>
            <a:r>
              <a:rPr lang="en-US" noProof="1" smtClean="0"/>
              <a:t> (x,y-1)</a:t>
            </a:r>
          </a:p>
          <a:p>
            <a:pPr lvl="2"/>
            <a:r>
              <a:rPr lang="en-US" dirty="0" smtClean="0"/>
              <a:t>Mark position </a:t>
            </a:r>
            <a:r>
              <a:rPr lang="en-US" noProof="1" smtClean="0"/>
              <a:t>(x,y)</a:t>
            </a:r>
            <a:r>
              <a:rPr lang="en-US" dirty="0" smtClean="0"/>
              <a:t> as free (can be visited again)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Finding All Paths in a Labyrinth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1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Representing the labyrinth as matrix of characters (in this example 5 rows and 7 columns):</a:t>
            </a:r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Spaces (' ') are passable cells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Asterisks ('*') are  not passable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symbol 'e' is the exit (can occur multiple times)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Find All Paths: Algorithm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08212" y="2187423"/>
            <a:ext cx="7770812" cy="25369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char[,] lab = 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{' ', ' ', ' ', '*', ' ', ' ', ' '},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{'*', '*', ' ', '*', ' ', '*', ' '},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{' ', ' ', ' ', ' ', ' ', ' ', ' '},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{' ', '*', '*', '*', '*', '*', ' '},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{' ', ' ', ' ', ' ', ' ', ' ', '</a:t>
            </a:r>
            <a:r>
              <a:rPr lang="bg-BG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е'},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01270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Find All Paths: Algorithm (2)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08212" y="1092746"/>
            <a:ext cx="7770812" cy="54322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FindExit(int row, int col)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((col &lt; 0) || (row &lt; 0) || (col &gt;= lab.GetLength(1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|| (row &gt;= lab.GetLength(0)))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We are out of the labyrinth -&gt; can't find a path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Check if we have found the exit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(lab[row, col] == '</a:t>
            </a:r>
            <a:r>
              <a:rPr lang="bg-BG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е')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Console.WriteLine("Found the exit!");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(lab[row, col] != ' 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The current cell is not free -&gt; can't find a path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algn="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(example continues)</a:t>
            </a:r>
            <a:endParaRPr lang="bg-BG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30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Find All Paths: Algorithm (3)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08212" y="1435418"/>
            <a:ext cx="7770812" cy="44319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Temporaryly 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mark the current cell as visited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lab[row, col] = 's';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Invoke recursion to explore all possible directions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FindExit(row,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- 1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left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FindExit(row - 1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col); // up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FindExit(row,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+ 1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right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FindExit(row + 1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col); // down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Mark back the current cell as free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lab[row, col] = ' ';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FindExit(0,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6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Find All Paths in a Labyrinth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45057" name="Picture 1" descr="C:\Trash\labyrinth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13012" y="1694516"/>
            <a:ext cx="7239000" cy="2857500"/>
          </a:xfrm>
          <a:prstGeom prst="roundRect">
            <a:avLst>
              <a:gd name="adj" fmla="val 2299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12651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print all paths found by our recursive algorithm?</a:t>
            </a:r>
          </a:p>
          <a:p>
            <a:pPr lvl="1"/>
            <a:r>
              <a:rPr lang="en-US" dirty="0" smtClean="0"/>
              <a:t>Each move's direction can be stored in a list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pass the movement direction at each recursive call (L, R, U, or D)</a:t>
            </a:r>
          </a:p>
          <a:p>
            <a:pPr lvl="1"/>
            <a:r>
              <a:rPr lang="en-US" dirty="0" smtClean="0"/>
              <a:t>At the start of each recursive call the current direction is appended to the list</a:t>
            </a:r>
          </a:p>
          <a:p>
            <a:pPr lvl="1"/>
            <a:r>
              <a:rPr lang="en-US" dirty="0" smtClean="0"/>
              <a:t>At the end of each recursive call the last direction is removed from the list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Find All Paths and Print Them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436812" y="2647890"/>
            <a:ext cx="72390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List&lt;char&gt; path = new List&lt;char&gt;();</a:t>
            </a:r>
            <a:endParaRPr lang="bg-BG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88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908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Recursion</a:t>
            </a:r>
            <a:r>
              <a:rPr lang="en-US" dirty="0" smtClean="0"/>
              <a:t> is when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 calls itself</a:t>
            </a:r>
          </a:p>
          <a:p>
            <a:pPr lvl="1"/>
            <a:r>
              <a:rPr lang="en-US" dirty="0" smtClean="0"/>
              <a:t>Powerful </a:t>
            </a:r>
            <a:r>
              <a:rPr lang="en-US" dirty="0" smtClean="0"/>
              <a:t>technique </a:t>
            </a:r>
            <a:r>
              <a:rPr lang="en-US" dirty="0" smtClean="0"/>
              <a:t>for combinatorial</a:t>
            </a:r>
            <a:br>
              <a:rPr lang="en-US" dirty="0" smtClean="0"/>
            </a:br>
            <a:r>
              <a:rPr lang="en-US" dirty="0" smtClean="0"/>
              <a:t>and branched search algorithms design</a:t>
            </a:r>
            <a:endParaRPr lang="en-US" dirty="0" smtClean="0"/>
          </a:p>
          <a:p>
            <a:r>
              <a:rPr lang="en-US" dirty="0" smtClean="0"/>
              <a:t>Recursion should have:</a:t>
            </a:r>
          </a:p>
          <a:p>
            <a:pPr lvl="1"/>
            <a:r>
              <a:rPr lang="en-US" dirty="0" smtClean="0"/>
              <a:t>Direct or indirect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recursive call</a:t>
            </a:r>
          </a:p>
          <a:p>
            <a:pPr lvl="2"/>
            <a:r>
              <a:rPr lang="en-US" dirty="0" smtClean="0"/>
              <a:t>The method calls itself directly</a:t>
            </a:r>
            <a:endParaRPr lang="bg-BG" dirty="0" smtClean="0"/>
          </a:p>
          <a:p>
            <a:pPr lvl="2"/>
            <a:r>
              <a:rPr lang="bg-BG" dirty="0" smtClean="0"/>
              <a:t>О</a:t>
            </a:r>
            <a:r>
              <a:rPr lang="en-US" dirty="0" smtClean="0"/>
              <a:t>r through other methods</a:t>
            </a:r>
            <a:endParaRPr lang="bg-BG" dirty="0" smtClean="0">
              <a:hlinkClick r:id="rId2"/>
            </a:endParaRP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Exit criteria </a:t>
            </a:r>
            <a:r>
              <a:rPr lang="en-US" dirty="0" smtClean="0"/>
              <a:t>(bottom)</a:t>
            </a:r>
          </a:p>
          <a:p>
            <a:pPr lvl="2"/>
            <a:r>
              <a:rPr lang="en-US" dirty="0" smtClean="0"/>
              <a:t>Prevents infinite recursion</a:t>
            </a:r>
            <a:endParaRPr lang="bg-BG" dirty="0"/>
          </a:p>
        </p:txBody>
      </p:sp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Recursion?</a:t>
            </a:r>
            <a:endParaRPr lang="bg-B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412" y="1317327"/>
            <a:ext cx="3127519" cy="5023539"/>
          </a:xfrm>
          <a:prstGeom prst="roundRect">
            <a:avLst>
              <a:gd name="adj" fmla="val 759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1418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Find All Paths and Print Them (2)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979612" y="914401"/>
            <a:ext cx="8229600" cy="55861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FindPathToExit(int row, int col, char direction)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Append the current direction to the path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path.Add(direction);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(lab[row, col] == '</a:t>
            </a:r>
            <a:r>
              <a:rPr lang="bg-BG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е')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exit is found -&gt; print the current path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Recursively explore all possible directions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FindPathToExit(row, col - 1, 'L'); // left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FindPathToExit(row - 1, col, 'U'); // up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FindPathToExit(row, col + 1, 'R'); // right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FindPathToExit(row + 1, col, 'D'); // down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Remove the last direction from the path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path.RemoveAt(path.Count - 1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86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052703"/>
            <a:ext cx="10363200" cy="1568497"/>
          </a:xfrm>
        </p:spPr>
        <p:txBody>
          <a:bodyPr/>
          <a:lstStyle/>
          <a:p>
            <a:r>
              <a:rPr lang="en-US" dirty="0" smtClean="0"/>
              <a:t>Find and Print </a:t>
            </a:r>
            <a:r>
              <a:rPr lang="en-US" smtClean="0"/>
              <a:t>All </a:t>
            </a:r>
            <a:r>
              <a:rPr lang="en-US" smtClean="0"/>
              <a:t>Paths</a:t>
            </a:r>
            <a:br>
              <a:rPr lang="en-US" smtClean="0"/>
            </a:br>
            <a:r>
              <a:rPr lang="en-US" smtClean="0"/>
              <a:t>in </a:t>
            </a:r>
            <a:r>
              <a:rPr lang="en-US" dirty="0" smtClean="0"/>
              <a:t>a Labyrinth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602568"/>
            <a:ext cx="10363200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41986" name="Picture 2" descr="http://www.xyzmo.com/en/solutions/PublishingImages/Labyrinth_535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21439533">
            <a:off x="2401356" y="1695315"/>
            <a:ext cx="7386114" cy="1849980"/>
          </a:xfrm>
          <a:prstGeom prst="roundRect">
            <a:avLst>
              <a:gd name="adj" fmla="val 21114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7394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786952"/>
            <a:ext cx="10363200" cy="820600"/>
          </a:xfrm>
        </p:spPr>
        <p:txBody>
          <a:bodyPr/>
          <a:lstStyle/>
          <a:p>
            <a:r>
              <a:rPr lang="en-US" dirty="0" smtClean="0"/>
              <a:t>Recursion or Iteration?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41320"/>
            <a:ext cx="10363200" cy="719034"/>
          </a:xfrm>
        </p:spPr>
        <p:txBody>
          <a:bodyPr/>
          <a:lstStyle/>
          <a:p>
            <a:r>
              <a:rPr lang="en-US" smtClean="0"/>
              <a:t>When to Use and When to Avoid Recursion?</a:t>
            </a:r>
            <a:endParaRPr lang="en-US" dirty="0"/>
          </a:p>
        </p:txBody>
      </p:sp>
      <p:pic>
        <p:nvPicPr>
          <p:cNvPr id="40961" name="Picture 1" descr="C:\Trash\recursive-hand.png"/>
          <p:cNvPicPr>
            <a:picLocks noChangeAspect="1" noChangeArrowheads="1"/>
          </p:cNvPicPr>
          <p:nvPr/>
        </p:nvPicPr>
        <p:blipFill>
          <a:blip r:embed="rId2" cstate="screen">
            <a:lum bright="20000" contrast="30000"/>
          </a:blip>
          <a:srcRect/>
          <a:stretch>
            <a:fillRect/>
          </a:stretch>
        </p:blipFill>
        <p:spPr bwMode="auto">
          <a:xfrm rot="1208497">
            <a:off x="3945815" y="1177512"/>
            <a:ext cx="4522320" cy="33917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614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When used incorrectly recursion could take too much memory and computing power</a:t>
            </a:r>
          </a:p>
          <a:p>
            <a:r>
              <a:rPr lang="en-US" sz="3200" dirty="0" smtClean="0"/>
              <a:t>Example: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Recursion Can be Harmful!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465190" y="2514600"/>
            <a:ext cx="9101222" cy="37600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decimal Fibonacci(int n)</a:t>
            </a:r>
          </a:p>
          <a:p>
            <a:pPr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((n == 1) || (n == 2))</a:t>
            </a:r>
          </a:p>
          <a:p>
            <a:pPr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1;</a:t>
            </a:r>
          </a:p>
          <a:p>
            <a:pPr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Fibonacci(n - 1) + Fibonacci(n - 2);</a:t>
            </a:r>
          </a:p>
          <a:p>
            <a:pPr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Console.WriteLine(Fibonacci(10)); // 89</a:t>
            </a:r>
          </a:p>
          <a:p>
            <a:pPr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Console.WriteLine(Fibonacci(50)); // This will hang!</a:t>
            </a:r>
          </a:p>
          <a:p>
            <a:pPr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50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2590800"/>
            <a:ext cx="10363200" cy="820600"/>
          </a:xfrm>
        </p:spPr>
        <p:txBody>
          <a:bodyPr/>
          <a:lstStyle/>
          <a:p>
            <a:r>
              <a:rPr lang="en-US" dirty="0" smtClean="0"/>
              <a:t>Harmful Recursion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3392768"/>
            <a:ext cx="10363200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37890" name="Picture 2" descr="http://www.health-safety-signs.uk.com/productimages/Harmful-Chemicals.gif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lum bright="30000"/>
          </a:blip>
          <a:srcRect/>
          <a:stretch>
            <a:fillRect/>
          </a:stretch>
        </p:blipFill>
        <p:spPr bwMode="auto">
          <a:xfrm rot="1028897">
            <a:off x="2714595" y="4020855"/>
            <a:ext cx="1590675" cy="2038350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37892" name="Picture 4" descr="http://bcross1.skills21schools.org/pesticides/3272879.jpg"/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9919331">
            <a:off x="8052293" y="4253242"/>
            <a:ext cx="1725876" cy="1953692"/>
          </a:xfrm>
          <a:prstGeom prst="rect">
            <a:avLst/>
          </a:prstGeom>
          <a:noFill/>
        </p:spPr>
      </p:pic>
      <p:pic>
        <p:nvPicPr>
          <p:cNvPr id="37896" name="Picture 8" descr="http://www.health-safety-signs.uk.com/productimages/Danger-Radioactive.gif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lum bright="10000"/>
          </a:blip>
          <a:srcRect/>
          <a:stretch>
            <a:fillRect/>
          </a:stretch>
        </p:blipFill>
        <p:spPr bwMode="auto">
          <a:xfrm rot="14013000">
            <a:off x="6216549" y="454689"/>
            <a:ext cx="1590675" cy="203835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48975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fib(n)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makes about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fib(n)</a:t>
            </a:r>
            <a:r>
              <a:rPr lang="en-US" dirty="0" smtClean="0"/>
              <a:t> recursive calls</a:t>
            </a:r>
          </a:p>
          <a:p>
            <a:r>
              <a:rPr lang="en-US" dirty="0" smtClean="0"/>
              <a:t>The same value is calculated many, many times!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How the Recursive Fibonacci Calculation Works?</a:t>
            </a:r>
            <a:endParaRPr lang="en-US" dirty="0"/>
          </a:p>
        </p:txBody>
      </p:sp>
      <p:pic>
        <p:nvPicPr>
          <p:cNvPr id="33796" name="Picture 4" descr="C:\Trash\Fibonacci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27212" y="2667000"/>
            <a:ext cx="8534401" cy="3733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707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51121"/>
            <a:ext cx="4532399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Each Fibonacci sequence member</a:t>
            </a:r>
          </a:p>
          <a:p>
            <a:pPr lvl="1"/>
            <a:r>
              <a:rPr lang="en-US" sz="2800" dirty="0" smtClean="0"/>
              <a:t>Can be remembered once it is calculated</a:t>
            </a:r>
          </a:p>
          <a:p>
            <a:pPr lvl="1"/>
            <a:r>
              <a:rPr lang="en-US" sz="2800" dirty="0" smtClean="0"/>
              <a:t>Can be returned directly when needed again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Fast Recursive Fibonacci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732975" y="1448574"/>
            <a:ext cx="7000237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decimal[] fib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decimal[MAX_FIB];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decimal Fib(int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(fib[n]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fib[n] is still not calculated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((n == 1) || (n == 2))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fib[n]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fib[n] = Fib(n - 1) + Fib(n - 2);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fib[n];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5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 smtClean="0"/>
              <a:t>Fast Recursive Fibonacci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35842" name="Picture 2" descr="http://www.abc.net.au/science/photos/mathsinnature/img/1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551612" y="1871348"/>
            <a:ext cx="3571875" cy="2381250"/>
          </a:xfrm>
          <a:prstGeom prst="roundRect">
            <a:avLst>
              <a:gd name="adj" fmla="val 28482"/>
            </a:avLst>
          </a:prstGeom>
          <a:noFill/>
        </p:spPr>
      </p:pic>
      <p:pic>
        <p:nvPicPr>
          <p:cNvPr id="35845" name="Picture 5" descr="C:\Trash\fibonacci2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20861149">
            <a:off x="2875431" y="1602619"/>
            <a:ext cx="2174999" cy="2918708"/>
          </a:xfrm>
          <a:prstGeom prst="rect">
            <a:avLst/>
          </a:prstGeom>
          <a:noFill/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57039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dirty="0" smtClean="0"/>
              <a:t> recursion when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obvious iterative algorithm </a:t>
            </a:r>
            <a:r>
              <a:rPr lang="en-US" dirty="0" smtClean="0"/>
              <a:t>exists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Examples: factorial, Fibonacci numbers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Use recursion for combinatorial algorithms </a:t>
            </a:r>
            <a:r>
              <a:rPr lang="en-US" dirty="0" smtClean="0"/>
              <a:t>where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At </a:t>
            </a:r>
            <a:r>
              <a:rPr lang="en-US" dirty="0" smtClean="0"/>
              <a:t>each step you need to recursively explore more than one possible continuation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I.e.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branched recursive algorithms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Examples</a:t>
            </a:r>
            <a:r>
              <a:rPr lang="en-US" dirty="0" smtClean="0"/>
              <a:t>: permutations, all paths in a labyrinth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If you have only one recursive call in the body of a recursive method, it can directly become iterative (like calculating factorial)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When to Use Recursion?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6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Recursion</a:t>
            </a:r>
            <a:r>
              <a:rPr lang="en-US" dirty="0" smtClean="0"/>
              <a:t> means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call a method from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itself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It should always have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bottom</a:t>
            </a:r>
            <a:r>
              <a:rPr lang="en-US" dirty="0" smtClean="0"/>
              <a:t> at which </a:t>
            </a:r>
            <a:r>
              <a:rPr lang="en-US" dirty="0" smtClean="0"/>
              <a:t>the recursive </a:t>
            </a:r>
            <a:r>
              <a:rPr lang="en-US" dirty="0" smtClean="0"/>
              <a:t>calls stop</a:t>
            </a:r>
          </a:p>
          <a:p>
            <a:pPr lvl="1"/>
            <a:r>
              <a:rPr lang="en-US" dirty="0" smtClean="0"/>
              <a:t>Very </a:t>
            </a:r>
            <a:r>
              <a:rPr lang="en-US" dirty="0" smtClean="0"/>
              <a:t>powerful technique for implementing combinatorial algorithms</a:t>
            </a:r>
          </a:p>
          <a:p>
            <a:pPr lvl="1"/>
            <a:r>
              <a:rPr lang="en-US" dirty="0" smtClean="0"/>
              <a:t>Examples: generating combinatorial configurations like </a:t>
            </a:r>
            <a:r>
              <a:rPr lang="en-US" dirty="0" smtClean="0"/>
              <a:t>vectors, permutations</a:t>
            </a:r>
            <a:r>
              <a:rPr lang="en-US" dirty="0" smtClean="0"/>
              <a:t>, combinations, variations, etc.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Backtracking</a:t>
            </a:r>
            <a:r>
              <a:rPr lang="en-US" dirty="0"/>
              <a:t> finds all solutions / optimal </a:t>
            </a:r>
            <a:r>
              <a:rPr lang="en-US" dirty="0" smtClean="0"/>
              <a:t>solution of</a:t>
            </a:r>
            <a:br>
              <a:rPr lang="en-US" dirty="0" smtClean="0"/>
            </a:br>
            <a:r>
              <a:rPr lang="en-US" dirty="0" smtClean="0"/>
              <a:t>combinatorial </a:t>
            </a:r>
            <a:r>
              <a:rPr lang="en-US" dirty="0"/>
              <a:t>problem by generating all possibilities</a:t>
            </a:r>
          </a:p>
          <a:p>
            <a:pPr lvl="1"/>
            <a:r>
              <a:rPr lang="en-US" dirty="0"/>
              <a:t>Without non-perspective candidates</a:t>
            </a:r>
          </a:p>
          <a:p>
            <a:r>
              <a:rPr lang="en-US" dirty="0" smtClean="0"/>
              <a:t>Recursion </a:t>
            </a:r>
            <a:r>
              <a:rPr lang="en-US" dirty="0" smtClean="0"/>
              <a:t>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harmful</a:t>
            </a:r>
            <a:r>
              <a:rPr lang="en-US" dirty="0" smtClean="0"/>
              <a:t> when not used correctly</a:t>
            </a:r>
            <a:endParaRPr lang="en-US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bg-BG"/>
          </a:p>
        </p:txBody>
      </p:sp>
      <p:pic>
        <p:nvPicPr>
          <p:cNvPr id="5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943" y="4495800"/>
            <a:ext cx="2406469" cy="178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645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91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Recursive definition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dirty="0"/>
              <a:t> (</a:t>
            </a:r>
            <a:r>
              <a:rPr lang="en-US" dirty="0" smtClean="0"/>
              <a:t>n factorial):</a:t>
            </a:r>
            <a:endParaRPr lang="en-US" dirty="0"/>
          </a:p>
        </p:txBody>
      </p:sp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Recursive Factorial – Example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89049" y="1926848"/>
            <a:ext cx="9607550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n! = n * (n–1)! for n &gt;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0! = 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31812" y="3048000"/>
            <a:ext cx="11125200" cy="3505200"/>
          </a:xfrm>
          <a:prstGeom prst="rect">
            <a:avLst/>
          </a:prstGeom>
        </p:spPr>
        <p:txBody>
          <a:bodyPr/>
          <a:lstStyle/>
          <a:p>
            <a:pPr lvl="1" indent="-231606" fontAlgn="base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3200" dirty="0"/>
              <a:t>5! = 5 * 4! = 5 * 4 * 3 * 2 * 1 * 1 = 120</a:t>
            </a:r>
          </a:p>
          <a:p>
            <a:pPr lvl="1" indent="-231606" fontAlgn="base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3200" dirty="0"/>
              <a:t>4! = 4 * 3! = 4 * 3 * 2 * 1 * 1 = 24</a:t>
            </a:r>
          </a:p>
          <a:p>
            <a:pPr lvl="1" indent="-231606" fontAlgn="base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3200" dirty="0"/>
              <a:t>3! = 3 * 2! = 3 * 2 * 1 * 1 = 6</a:t>
            </a:r>
          </a:p>
          <a:p>
            <a:pPr lvl="1" indent="-231606" fontAlgn="base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3200" dirty="0"/>
              <a:t>2! = 2 * 1! = 2 * 1 * 1 = 2</a:t>
            </a:r>
          </a:p>
          <a:p>
            <a:pPr lvl="1" indent="-231606" fontAlgn="base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3200" dirty="0"/>
              <a:t>1! = 1 * 0! = 1 * 1 = 1</a:t>
            </a:r>
          </a:p>
          <a:p>
            <a:pPr lvl="1" indent="-231606" fontAlgn="base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3200" dirty="0"/>
              <a:t>0! = 1</a:t>
            </a:r>
          </a:p>
        </p:txBody>
      </p:sp>
      <p:pic>
        <p:nvPicPr>
          <p:cNvPr id="19457" name="Picture 1" descr="C:\Trash\combinatorial-figures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075612" y="3962400"/>
            <a:ext cx="3531393" cy="24157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069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7"/>
              </a:rPr>
              <a:t>https://softuni.bg/trainings/1194/Algorithms-September-2015</a:t>
            </a:r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830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smtClean="0"/>
              <a:t>This course (slides, examples, labs, videos, homework, etc.)</a:t>
            </a:r>
            <a:br>
              <a:rPr lang="en-US" smtClean="0"/>
            </a:br>
            <a:r>
              <a:rPr lang="en-US" smtClean="0"/>
              <a:t>is licensed under the "</a:t>
            </a:r>
            <a:r>
              <a:rPr lang="en-US" smtClean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smtClean="0">
                <a:hlinkClick r:id="rId3"/>
              </a:rPr>
              <a:t> 4.0 International</a:t>
            </a:r>
            <a:r>
              <a:rPr lang="en-US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888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Calculating factorial: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0! = 1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n! = n* (n-1)!, </a:t>
            </a:r>
            <a:r>
              <a:rPr lang="en-US" sz="3000" dirty="0" smtClean="0"/>
              <a:t>n&gt;0</a:t>
            </a:r>
          </a:p>
          <a:p>
            <a:pPr>
              <a:lnSpc>
                <a:spcPct val="110000"/>
              </a:lnSpc>
            </a:pPr>
            <a:endParaRPr lang="en-US" sz="3400" dirty="0"/>
          </a:p>
        </p:txBody>
      </p:sp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Factorial – Example</a:t>
            </a:r>
            <a:endParaRPr lang="bg-BG" dirty="0"/>
          </a:p>
        </p:txBody>
      </p:sp>
      <p:sp>
        <p:nvSpPr>
          <p:cNvPr id="588804" name="Rectangle 4"/>
          <p:cNvSpPr>
            <a:spLocks noChangeArrowheads="1"/>
          </p:cNvSpPr>
          <p:nvPr/>
        </p:nvSpPr>
        <p:spPr bwMode="auto">
          <a:xfrm>
            <a:off x="4418012" y="2819400"/>
            <a:ext cx="7008813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decimal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actorial(</a:t>
            </a:r>
            <a:r>
              <a:rPr lang="en-US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b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endParaRPr lang="en-US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1;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endParaRPr lang="en-US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um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actorial(n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um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- 1); </a:t>
            </a:r>
            <a:b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286520" y="3427942"/>
            <a:ext cx="2630992" cy="1055608"/>
          </a:xfrm>
          <a:prstGeom prst="wedgeRoundRectCallout">
            <a:avLst>
              <a:gd name="adj1" fmla="val -79978"/>
              <a:gd name="adj2" fmla="val 193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bottom</a:t>
            </a:r>
            <a:r>
              <a:rPr lang="en-US" sz="2800" noProof="1">
                <a:solidFill>
                  <a:srgbClr val="FFFFFF"/>
                </a:solidFill>
              </a:rPr>
              <a:t> of the recursion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086120" y="5197852"/>
            <a:ext cx="3200400" cy="1055608"/>
          </a:xfrm>
          <a:prstGeom prst="wedgeRoundRectCallout">
            <a:avLst>
              <a:gd name="adj1" fmla="val 64066"/>
              <a:gd name="adj2" fmla="val -543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Recursive call</a:t>
            </a:r>
            <a:r>
              <a:rPr lang="en-US" sz="2800" noProof="1">
                <a:solidFill>
                  <a:srgbClr val="FFFFFF"/>
                </a:solidFill>
              </a:rPr>
              <a:t>: the method calls itself</a:t>
            </a:r>
          </a:p>
        </p:txBody>
      </p:sp>
    </p:spTree>
    <p:extLst>
      <p:ext uri="{BB962C8B-B14F-4D97-AF65-F5344CB8AC3E}">
        <p14:creationId xmlns:p14="http://schemas.microsoft.com/office/powerpoint/2010/main" val="19934580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1222198"/>
            <a:ext cx="10363200" cy="820600"/>
          </a:xfrm>
        </p:spPr>
        <p:txBody>
          <a:bodyPr/>
          <a:lstStyle/>
          <a:p>
            <a:r>
              <a:rPr lang="en-US" dirty="0" smtClean="0"/>
              <a:t>Recursive Factorial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21003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www.hig.no/~algmet/recursion/hand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" t="1667" r="8750" b="1667"/>
          <a:stretch>
            <a:fillRect/>
          </a:stretch>
        </p:blipFill>
        <p:spPr bwMode="auto">
          <a:xfrm>
            <a:off x="6162687" y="3048000"/>
            <a:ext cx="3807372" cy="3200400"/>
          </a:xfrm>
          <a:prstGeom prst="roundRect">
            <a:avLst>
              <a:gd name="adj" fmla="val 6436"/>
            </a:avLst>
          </a:prstGeom>
          <a:noFill/>
        </p:spPr>
      </p:pic>
      <p:pic>
        <p:nvPicPr>
          <p:cNvPr id="5123" name="Picture 3" descr="C:\Trash\n-factorial.png"/>
          <p:cNvPicPr>
            <a:picLocks noChangeAspect="1" noChangeArrowheads="1"/>
          </p:cNvPicPr>
          <p:nvPr/>
        </p:nvPicPr>
        <p:blipFill>
          <a:blip r:embed="rId3" cstate="screen">
            <a:lum bright="20000" contrast="30000"/>
          </a:blip>
          <a:srcRect/>
          <a:stretch>
            <a:fillRect/>
          </a:stretch>
        </p:blipFill>
        <p:spPr bwMode="auto">
          <a:xfrm rot="21195297">
            <a:off x="2749893" y="3211356"/>
            <a:ext cx="2902819" cy="2055898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394797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Recursive </a:t>
            </a:r>
            <a:r>
              <a:rPr lang="en-US" dirty="0"/>
              <a:t>calls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slightly slower </a:t>
            </a:r>
            <a:r>
              <a:rPr lang="en-US" dirty="0"/>
              <a:t>than iteration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Parameters and return values travel through the stack at each step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Prefer iteration for linear calculations (without branched calls</a:t>
            </a:r>
            <a:r>
              <a:rPr lang="en-US" sz="3000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Recursion vs. Iteration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1" y="3701536"/>
            <a:ext cx="5017975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RecurFact(int n</a:t>
            </a:r>
            <a:r>
              <a:rPr lang="bg-BG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bg-BG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bg-BG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endParaRPr lang="en-US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1;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endParaRPr lang="en-US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bg-BG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US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</a:t>
            </a:r>
            <a:r>
              <a:rPr lang="bg-BG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- 1); </a:t>
            </a:r>
            <a:b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07211" y="3701536"/>
            <a:ext cx="5297401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IterFact(int num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b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long result = 1;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1; i &lt;= n;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result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*= i;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result;</a:t>
            </a: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bg-BG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211" y="3124200"/>
            <a:ext cx="3249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Recursive factorial: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207211" y="3123721"/>
            <a:ext cx="3060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Iterative factorial: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3911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572000"/>
            <a:ext cx="10363200" cy="820600"/>
          </a:xfrm>
        </p:spPr>
        <p:txBody>
          <a:bodyPr/>
          <a:lstStyle/>
          <a:p>
            <a:r>
              <a:rPr lang="en-US" dirty="0" smtClean="0"/>
              <a:t>Factorial Performance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52636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53" y="1925137"/>
            <a:ext cx="9082720" cy="2158136"/>
          </a:xfrm>
          <a:prstGeom prst="rect">
            <a:avLst/>
          </a:prstGeom>
        </p:spPr>
      </p:pic>
      <p:pic>
        <p:nvPicPr>
          <p:cNvPr id="7" name="Picture 3" descr="C:\Trash\n-factorial.png"/>
          <p:cNvPicPr>
            <a:picLocks noChangeAspect="1" noChangeArrowheads="1"/>
          </p:cNvPicPr>
          <p:nvPr/>
        </p:nvPicPr>
        <p:blipFill>
          <a:blip r:embed="rId3" cstate="screen">
            <a:lum bright="20000" contrast="30000"/>
          </a:blip>
          <a:srcRect/>
          <a:stretch>
            <a:fillRect/>
          </a:stretch>
        </p:blipFill>
        <p:spPr bwMode="auto">
          <a:xfrm rot="21195297">
            <a:off x="9298288" y="2619936"/>
            <a:ext cx="2089521" cy="1479886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098" name="Picture 2" descr="http://icons.iconarchive.com/icons/oxygen-icons.org/oxygen/256/Actions-chronometer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3368">
            <a:off x="1674812" y="684196"/>
            <a:ext cx="1730375" cy="173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06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2850</Words>
  <Application>Microsoft Office PowerPoint</Application>
  <PresentationFormat>Custom</PresentationFormat>
  <Paragraphs>626</Paragraphs>
  <Slides>52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Consolas</vt:lpstr>
      <vt:lpstr>Times New Roman</vt:lpstr>
      <vt:lpstr>Wingdings</vt:lpstr>
      <vt:lpstr>Wingdings 2</vt:lpstr>
      <vt:lpstr>SoftUni 16x9</vt:lpstr>
      <vt:lpstr>Recursion</vt:lpstr>
      <vt:lpstr>Table of Contents</vt:lpstr>
      <vt:lpstr>What is Recursion?</vt:lpstr>
      <vt:lpstr>What is Recursion?</vt:lpstr>
      <vt:lpstr>Recursive Factorial – Example</vt:lpstr>
      <vt:lpstr>Recursive Factorial – Example</vt:lpstr>
      <vt:lpstr>Recursive Factorial</vt:lpstr>
      <vt:lpstr>Performance: Recursion vs. Iteration</vt:lpstr>
      <vt:lpstr>Factorial Performance</vt:lpstr>
      <vt:lpstr>Infinite Recursion</vt:lpstr>
      <vt:lpstr>Infinite Recursion</vt:lpstr>
      <vt:lpstr>Direct and Indirect Recursion</vt:lpstr>
      <vt:lpstr>Recursion Pre-Actions and Post-Actions</vt:lpstr>
      <vt:lpstr>Pre-Actions and Post-Actions – Example</vt:lpstr>
      <vt:lpstr>Pre-Actions and Post-Actions</vt:lpstr>
      <vt:lpstr>Generating 0/1 Vectors</vt:lpstr>
      <vt:lpstr>Generating 0/1 Vectors (2)</vt:lpstr>
      <vt:lpstr>Generating 0/1 Vectors (3)</vt:lpstr>
      <vt:lpstr>Generating 0/1 Vectors</vt:lpstr>
      <vt:lpstr>Generating Combinations</vt:lpstr>
      <vt:lpstr>Generating Combinations</vt:lpstr>
      <vt:lpstr>Generating Combinations (2)</vt:lpstr>
      <vt:lpstr>Generating Combinations (3)</vt:lpstr>
      <vt:lpstr>Generating Combinations</vt:lpstr>
      <vt:lpstr>Backtracking</vt:lpstr>
      <vt:lpstr>Backtracking</vt:lpstr>
      <vt:lpstr>Backtracking Algorithm (Pseudocode)</vt:lpstr>
      <vt:lpstr>The "8 Queens" Puzzle</vt:lpstr>
      <vt:lpstr>The "8 Queens" Puzzle</vt:lpstr>
      <vt:lpstr>Solving The "8 Queens" Puzzle</vt:lpstr>
      <vt:lpstr>The "8 Queens" Puzzle</vt:lpstr>
      <vt:lpstr>Finding All Paths in a Labyrinth</vt:lpstr>
      <vt:lpstr>Finding All Paths in a Labyrinth (2)</vt:lpstr>
      <vt:lpstr>Finding All Paths in a Labyrinth (3)</vt:lpstr>
      <vt:lpstr>Find All Paths: Algorithm</vt:lpstr>
      <vt:lpstr>Find All Paths: Algorithm (2)</vt:lpstr>
      <vt:lpstr>Find All Paths: Algorithm (3)</vt:lpstr>
      <vt:lpstr>Find All Paths in a Labyrinth</vt:lpstr>
      <vt:lpstr>Find All Paths and Print Them</vt:lpstr>
      <vt:lpstr>Find All Paths and Print Them (2)</vt:lpstr>
      <vt:lpstr>Find and Print All Paths in a Labyrinth</vt:lpstr>
      <vt:lpstr>Recursion or Iteration?</vt:lpstr>
      <vt:lpstr>Recursion Can be Harmful!</vt:lpstr>
      <vt:lpstr>Harmful Recursion</vt:lpstr>
      <vt:lpstr>How the Recursive Fibonacci Calculation Works?</vt:lpstr>
      <vt:lpstr>Fast Recursive Fibonacci</vt:lpstr>
      <vt:lpstr>Fast Recursive Fibonacci</vt:lpstr>
      <vt:lpstr>When to Use Recursion?</vt:lpstr>
      <vt:lpstr>Summary</vt:lpstr>
      <vt:lpstr>Recursion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Recursion, Recursive Algorithms and Backtracking</dc:title>
  <dc:subject>Software Development Course</dc:subject>
  <dc:creator/>
  <cp:keywords>algorithms, recursion, backtracking,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2015-09-17T15:09:11Z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